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5" r:id="rId3"/>
    <p:sldMasterId id="2147483697" r:id="rId4"/>
  </p:sldMasterIdLst>
  <p:notesMasterIdLst>
    <p:notesMasterId r:id="rId28"/>
  </p:notesMasterIdLst>
  <p:sldIdLst>
    <p:sldId id="354" r:id="rId5"/>
    <p:sldId id="369" r:id="rId6"/>
    <p:sldId id="377" r:id="rId7"/>
    <p:sldId id="376" r:id="rId8"/>
    <p:sldId id="274" r:id="rId9"/>
    <p:sldId id="349" r:id="rId10"/>
    <p:sldId id="374" r:id="rId11"/>
    <p:sldId id="370" r:id="rId12"/>
    <p:sldId id="371" r:id="rId13"/>
    <p:sldId id="367" r:id="rId14"/>
    <p:sldId id="378" r:id="rId15"/>
    <p:sldId id="332" r:id="rId16"/>
    <p:sldId id="368" r:id="rId17"/>
    <p:sldId id="365" r:id="rId18"/>
    <p:sldId id="329" r:id="rId19"/>
    <p:sldId id="292" r:id="rId20"/>
    <p:sldId id="357" r:id="rId21"/>
    <p:sldId id="375" r:id="rId22"/>
    <p:sldId id="358" r:id="rId23"/>
    <p:sldId id="359" r:id="rId24"/>
    <p:sldId id="328" r:id="rId25"/>
    <p:sldId id="356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1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4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474DF-E02D-4E7D-83DA-9BFA1780EB75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F32E6-5631-461A-91B3-7171D6E1D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752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1685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3B9B3DF-FB1A-4E76-B38F-B38F2BD43599}" type="slidenum">
              <a:rPr lang="ru-RU" altLang="ru-RU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2B270BC-7A78-4022-BA41-61E6CEBF648D}" type="slidenum">
              <a:rPr lang="ru-RU" altLang="ru-RU">
                <a:solidFill>
                  <a:srgbClr val="000000"/>
                </a:solidFill>
                <a:latin typeface="Calibri" pitchFamily="34" charset="0"/>
              </a:rPr>
              <a:pPr/>
              <a:t>20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F32E6-5631-461A-91B3-7171D6E1DAF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A08E7C-0FA3-4C3E-9907-7AA55C5E56B5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605107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A08E7C-0FA3-4C3E-9907-7AA55C5E56B5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605107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CE465553-49F2-4764-8731-36887AE3589C}" type="slidenum">
              <a:rPr lang="ru-RU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485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E16ECF3-4D3D-4159-9CC8-8DB253DA8E5D}" type="slidenum">
              <a:rPr lang="ru-RU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3557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F32E6-5631-461A-91B3-7171D6E1DAF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F32E6-5631-461A-91B3-7171D6E1DAF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7A72BF-4C68-4CDE-9EBE-1F63A1655323}" type="slidenum">
              <a:rPr lang="ru-RU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EE3EC2-5DB6-442A-BCBA-E726717F6402}" type="slidenum">
              <a:rPr lang="ru-RU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6B32BA-DAD1-43EE-83C0-A333CC3B3900}" type="datetime1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B4CB098-7025-4DC2-B2A4-3BB580680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1370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1A2B04E-A021-472F-91E4-4713E32A9DC2}" type="datetime1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705D4D5-CC77-4DA0-8423-006B76F39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1300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D7F773-9C84-4CCE-9F69-FA857B0AB364}" type="datetime1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084D5A-16D8-445C-92B8-2E4A23EBC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7804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03A8F23-7283-4F73-9F97-4EB1F42162B7}" type="datetime1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9D7383D-DA8B-4C46-A33B-7797355F2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1939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5FDDD8D-B20C-4F4E-B283-ABA55D61BEA8}" type="datetime1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A54B13-F890-47DF-A7CD-F8592A297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6045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BAF8C8-A309-45C2-ACCF-9E025FC21674}" type="datetime1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F96B10-71A7-4A4B-B464-BB5D88468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1459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26C643A-C675-4194-AB63-DA0312EBDD39}" type="datetime1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8CBCAFA-A560-4C97-8E99-613EF56C3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1397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90C246-648E-4295-98BC-F24D4F52504A}" type="datetime1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F22FC4-FA6D-4F42-A4EC-34B4674E5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88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4CD0F8-1E09-4154-9905-BF2D1AFC091C}" type="datetime1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524A23-36D8-4B1D-ABC3-74D2980DC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6035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862C7A-E9DD-4BAA-A247-24151220475D}" type="datetime1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075F67-BE70-4F05-8F7C-E5767F151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1255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F00BB1-FBC2-4702-A024-7678FBD5E212}" type="datetime1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AE2CD47-52BC-437E-8EEE-57BE8D677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0750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CD05FA4-DD3F-4732-A457-E4CB8BC8866D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8B0380-EDCF-45CD-A429-7521835E1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4831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BAE8FD-D5E0-4E25-9C3D-A764B242BDBB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A5CA27-6A73-4EF8-8D0A-CDA323364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9481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931B08-A9A8-4EBC-B8A2-71E332FE5BDD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EE50FFF-8A83-4F9B-AD8B-76372B64B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0669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466E6F-C4E3-40B9-AA02-17B14E3CB068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1F30D2-40AD-4F43-962D-53981F84A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6388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204BDC3-9045-4591-89F2-E6E3B94A1968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C14C55E-4F69-4BE6-A322-EF065AD3A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290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3E099E-5477-45D2-AAE8-F505760ED8B5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EBCE9F-089C-40BD-A9B0-F87BB3993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4455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9754F65-5498-4C2F-82CD-93EEE47A697E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E2CFE8-F6A0-46E9-8B23-605E089E6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020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49F400-0CA6-41D9-950F-32E8B9087DA1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1CB34DD-C5A1-4A01-A2DF-CB148215A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366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E661F7-3581-4AE1-8920-B848F21DC605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3A9CA39-750C-4C1E-9B52-4CEDA7405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1408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0A39F8E-223E-4AF2-BFEE-89280A2C813F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3B332B3-EDEA-4F33-BE77-E85FC0EF8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65388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3FC869-F147-4C97-B44D-3C4726C91904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28184E8-E179-4E68-A5B7-F3334B930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2511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D4A4BBC-B806-4593-A85A-DFE21952E6CC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7A5FE11-1E34-41B4-921C-B87952FCC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58720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4BFFD5D-8AFC-4CBF-BF4B-245CF63DDA17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4693FD0-2A5F-469D-B5E3-1CB03E2AD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3435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1D57E44-6C01-43F9-9290-4A5BAD95F1C5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552D360-ED45-4495-A8ED-6444F2B00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6400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82575E3-B691-4A81-BCA5-BFA4C6C7BD12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D8040D-8A8A-4CF8-A081-A4806D76D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8468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7FDE7A4-01FA-4639-91BF-4BE574F751BA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C1E057E-AD90-44D3-8E41-4CFBE5043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3617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B805CE-3E25-4FA1-8791-0D04C8A16689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137213-01B7-446B-8BF4-9B7EAA4DD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44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616B315-05B0-41D2-9F80-38E49207A0AF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85F788-541F-4ABB-A4FA-95A29579B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6968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ECB66B4-2691-4DE2-9168-9A0B230F4816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1F9794-8CC6-4D5F-9968-4F8ED50A2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5118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92E334F-18B2-4136-93D5-D24251ADBE36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5633D26-204E-41B8-88DC-C7C2EE7A5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21552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15FE68-BF6C-4BF0-917E-1AC0A53E451E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858920-2676-4328-AC86-D7EE37835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0814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08A9AE-24D5-4805-8449-6D51D996774E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5918D7F-9EB7-4788-8CCA-BB7B3ABF7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797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A9DE4D-FB96-4E7B-9137-11C7CD3DB765}" type="datetime1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5B4964-1ED8-4E12-8D8F-AB84C5E14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719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2E5AC45-AD21-465D-BC08-3BB8609C45D9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B492A57-B000-4A16-9323-D45583E6C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139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B315723-A510-4297-8731-28F666D00F6F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7937C62-EF04-4139-B4B7-9AEFB6843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114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hotosight.ru/photo.php?photoid=616693&amp;ref=section&amp;refid=2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http://prv.photosight.ru/2004/09/15/pv_616693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pdeti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jpeg"/><Relationship Id="rId4" Type="http://schemas.openxmlformats.org/officeDocument/2006/relationships/hyperlink" Target="mailto:napdeti@mail.ru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4638"/>
            <a:ext cx="216693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Заголовок 1"/>
          <p:cNvSpPr txBox="1">
            <a:spLocks/>
          </p:cNvSpPr>
          <p:nvPr/>
        </p:nvSpPr>
        <p:spPr bwMode="auto">
          <a:xfrm>
            <a:off x="714375" y="1857375"/>
            <a:ext cx="7777163" cy="321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ts val="0"/>
              </a:spcBef>
              <a:buFont typeface="Arial" pitchFamily="34" charset="0"/>
              <a:buNone/>
            </a:pP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«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Необходимо подготовить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ребят к профессиональной  </a:t>
            </a:r>
          </a:p>
          <a:p>
            <a:pPr algn="r">
              <a:spcBef>
                <a:spcPts val="0"/>
              </a:spcBef>
              <a:buFont typeface="Arial" pitchFamily="34" charset="0"/>
              <a:buNone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деятельности 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–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с  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учетом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задач инновационного </a:t>
            </a:r>
          </a:p>
          <a:p>
            <a:pPr algn="r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развития страны. И это не краткосрочный проект,   </a:t>
            </a:r>
          </a:p>
          <a:p>
            <a:pPr algn="r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а наша стратегическая политика в сфере образования»</a:t>
            </a:r>
          </a:p>
          <a:p>
            <a:pPr algn="r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</a:t>
            </a:r>
          </a:p>
          <a:p>
            <a:pPr algn="r">
              <a:spcBef>
                <a:spcPts val="0"/>
              </a:spcBef>
              <a:buFont typeface="Arial" pitchFamily="34" charset="0"/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национальная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инициатива «Наша новая школа»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400" b="1" i="1" dirty="0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400" b="1" i="1" dirty="0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400" b="1" i="1" dirty="0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800" b="1" dirty="0" smtClean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800" b="1" dirty="0" smtClean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Всероссийское наставническое движение</a:t>
            </a:r>
            <a:endParaRPr lang="ru-RU" sz="28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«Работодатели России – школьникам субъектов РФ»</a:t>
            </a:r>
            <a:endParaRPr lang="ru-RU" sz="28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800" b="1" dirty="0" smtClean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dirty="0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ru-RU" altLang="ru-RU" sz="280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Лидер движения  А.В. Жигайлов</a:t>
            </a:r>
          </a:p>
        </p:txBody>
      </p:sp>
      <p:sp>
        <p:nvSpPr>
          <p:cNvPr id="58372" name="Подзаголовок 2"/>
          <p:cNvSpPr txBox="1">
            <a:spLocks/>
          </p:cNvSpPr>
          <p:nvPr/>
        </p:nvSpPr>
        <p:spPr bwMode="auto">
          <a:xfrm>
            <a:off x="1187450" y="4724400"/>
            <a:ext cx="69135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Arial" pitchFamily="34" charset="0"/>
              <a:buNone/>
            </a:pPr>
            <a:r>
              <a:rPr lang="ru-RU" altLang="ru-RU" sz="200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</a:t>
            </a:r>
          </a:p>
        </p:txBody>
      </p:sp>
      <p:sp>
        <p:nvSpPr>
          <p:cNvPr id="58373" name="Подзаголовок 2"/>
          <p:cNvSpPr txBox="1">
            <a:spLocks/>
          </p:cNvSpPr>
          <p:nvPr/>
        </p:nvSpPr>
        <p:spPr bwMode="auto">
          <a:xfrm>
            <a:off x="1139825" y="5929331"/>
            <a:ext cx="7361265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 typeface="Arial" pitchFamily="34" charset="0"/>
              <a:buNone/>
            </a:pPr>
            <a:endParaRPr lang="ru-RU" altLang="ru-RU" sz="1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4" name="Рисунок 5" descr="Безимени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93788"/>
            <a:ext cx="2417762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343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стать наставнической компанией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1. Компания регистрируется на сайте Академии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2. Выбирает статус наставнической компании. Заключает договор с Академией.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Шаг 3. Наставническая компания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соответствии с выбранным статусом оплачивает школьникам годовой курс «Твой успех - в твоих руках» (125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/курс).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Статус Наставнической компании: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1. Наставник класса/классов 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3750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/класс – 30 школьников                   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Наставник школы/школ: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37500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/школа – 300 школьников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(10 классов, со 2-го по 11-ый)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Подопечные наставнической компании - слушатели Академии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получают от наставнической компании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«Билет в будущее»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приступают к реализации собственного проекта «Мой путь к успеху в будущей профессиональной деятельности»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31" b="25043"/>
          <a:stretch>
            <a:fillRect/>
          </a:stretch>
        </p:blipFill>
        <p:spPr bwMode="auto">
          <a:xfrm>
            <a:off x="0" y="142852"/>
            <a:ext cx="8643938" cy="107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стать наставником                                           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(ИП,  все заинтересованные лица)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1. Заинтересованное лицо  заполняет форму и регистрируется на сайте Академии. Выбирает статус наставника.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2. 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соответствии с выбранным статусом оплачивает школьникам годовой курс «Твой успех - в твоих руках».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Статус Наставника: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1. Наставник школьников: 250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/школьник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1-15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школьников)</a:t>
            </a:r>
          </a:p>
          <a:p>
            <a:pPr lvl="0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2. Наставник класса/классов 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3750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/класс – 30 школьников                   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Наставник школы/школ: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37500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/школа – 300 школьников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(10 классов, со 2-го по 11-ый)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31" b="25043"/>
          <a:stretch>
            <a:fillRect/>
          </a:stretch>
        </p:blipFill>
        <p:spPr bwMode="auto">
          <a:xfrm>
            <a:off x="0" y="142852"/>
            <a:ext cx="8643938" cy="107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57189"/>
            <a:ext cx="8572531" cy="69554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altLang="ru-RU" sz="1800" dirty="0" smtClean="0">
                <a:solidFill>
                  <a:srgbClr val="000000"/>
                </a:solidFill>
              </a:rPr>
              <a:t>«  	</a:t>
            </a:r>
          </a:p>
          <a:p>
            <a:endParaRPr lang="ru-RU" sz="30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43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43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96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«БИЛЕТ В БУДУЩЕЕ» ОТ НАСТАВНИКА</a:t>
            </a:r>
            <a:endParaRPr lang="ru-RU" altLang="ru-RU" sz="1800" dirty="0" smtClean="0">
              <a:solidFill>
                <a:srgbClr val="000000"/>
              </a:solidFill>
            </a:endParaRPr>
          </a:p>
        </p:txBody>
      </p:sp>
      <p:pic>
        <p:nvPicPr>
          <p:cNvPr id="15363" name="Picture 4" descr="http://prv.photosight.ru/2004/09/15/pv_6166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928662" y="2214554"/>
            <a:ext cx="3375000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16016" y="1779821"/>
            <a:ext cx="414226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«БИЛЕТ В БУДУЩЕЕ» –мотивационный посыл от Наставнической компании способствующий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 слушателями Академии  своих жизненных, образовательных, профессиональных и карьерных сценариев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285728"/>
            <a:ext cx="7072362" cy="7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31" b="25043"/>
          <a:stretch>
            <a:fillRect/>
          </a:stretch>
        </p:blipFill>
        <p:spPr bwMode="auto">
          <a:xfrm>
            <a:off x="0" y="142852"/>
            <a:ext cx="8643938" cy="107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БИЛЕТ В БУДУЩЕЕ» ОТ НАСТАВНИКА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7203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Получив  от Наставника «Билет в будущее»,  слушатели Академии:                                                                                                                                -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обучаются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материалам курса «Твой успех - в твоих руках»;                                                                   -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работают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материалами «Матрица карьеры»;                                                                                                    -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участвуют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 Всероссийской олимпиаде «Потенциал России – школьники за предпринимательство»;                                                                                                                                                                      -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участвуют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 Всероссийском Едином уроке «Предпринимательство – приоритет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века»;                                                                                                                                         -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общаются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наставнической компании два раза в году: в даты ВНП(середина ноября), в день Российского предпринимателя (к 26 мая);                                                                                                                                                                           -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знакомятся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личном кабинете  с информацией о Наставнической компании;                                                                                                                                                                     -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посещают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предоставлении возможности наставническую компанию  с экскурсией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31" b="25043"/>
          <a:stretch>
            <a:fillRect/>
          </a:stretch>
        </p:blipFill>
        <p:spPr bwMode="auto">
          <a:xfrm>
            <a:off x="0" y="142852"/>
            <a:ext cx="8643938" cy="107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Наставничества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Результаты Наставничества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Изменение мышления и действий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всех участников системы наставничества Академии: слушателей Академии, бизнеса, педагогов, родителей.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Овладение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слушателями Академии навыками предприимчивости и предпринимательства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Овладение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главным навыком успешных людей – навыком самообразования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Предприимчивость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образ мышлений и действий, владеть которыми важно любому человеку  вне зависимости от того в какой  области  он будет работать, вне зависимости  будет ли он работодателем или наемным работником.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Предпринимательство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способность извлекать пользу из представленных возможностей. 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175895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31" b="25043"/>
          <a:stretch>
            <a:fillRect/>
          </a:stretch>
        </p:blipFill>
        <p:spPr bwMode="auto">
          <a:xfrm>
            <a:off x="0" y="142852"/>
            <a:ext cx="8643938" cy="107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31" b="25043"/>
          <a:stretch>
            <a:fillRect/>
          </a:stretch>
        </p:blipFill>
        <p:spPr bwMode="auto">
          <a:xfrm>
            <a:off x="152400" y="295252"/>
            <a:ext cx="8643938" cy="91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31" b="25043"/>
          <a:stretch>
            <a:fillRect/>
          </a:stretch>
        </p:blipFill>
        <p:spPr bwMode="auto">
          <a:xfrm>
            <a:off x="142844" y="285728"/>
            <a:ext cx="8643938" cy="91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61" y="2071678"/>
            <a:ext cx="340916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33731" b="25042"/>
          <a:stretch>
            <a:fillRect/>
          </a:stretch>
        </p:blipFill>
        <p:spPr bwMode="auto">
          <a:xfrm>
            <a:off x="214282" y="214290"/>
            <a:ext cx="864396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571736" y="1000108"/>
            <a:ext cx="45868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РЕЗУЛЬТАТЫ  (2018/19 учебный год)</a:t>
            </a:r>
          </a:p>
          <a:p>
            <a:endParaRPr lang="ru-RU" sz="2000" b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643306" y="1717235"/>
            <a:ext cx="5143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Результатом реализации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системы Наставничества Академии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станет: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007124"/>
              </p:ext>
            </p:extLst>
          </p:nvPr>
        </p:nvGraphicFramePr>
        <p:xfrm>
          <a:off x="3714744" y="2571744"/>
          <a:ext cx="5095900" cy="3230880"/>
        </p:xfrm>
        <a:graphic>
          <a:graphicData uri="http://schemas.openxmlformats.org/drawingml/2006/table">
            <a:tbl>
              <a:tblPr/>
              <a:tblGrid>
                <a:gridCol w="5095900"/>
              </a:tblGrid>
              <a:tr h="1278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sz="2000" b="1" baseline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Каждая </a:t>
                      </a:r>
                      <a:r>
                        <a:rPr lang="ru-RU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вторая </a:t>
                      </a:r>
                      <a:r>
                        <a:rPr lang="ru-RU" sz="2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школа муниципального образования будет иметь свою Наставническую компанию</a:t>
                      </a: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Каждый </a:t>
                      </a:r>
                      <a:r>
                        <a:rPr lang="ru-RU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второй </a:t>
                      </a:r>
                      <a:r>
                        <a:rPr lang="ru-RU" sz="2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школьник 2-11 классов получит от Наставнической компании </a:t>
                      </a:r>
                      <a:r>
                        <a:rPr lang="ru-RU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«Билет в будущее»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33731" b="25042"/>
          <a:stretch>
            <a:fillRect/>
          </a:stretch>
        </p:blipFill>
        <p:spPr bwMode="auto">
          <a:xfrm>
            <a:off x="366682" y="366690"/>
            <a:ext cx="864396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33731" b="25042"/>
          <a:stretch>
            <a:fillRect/>
          </a:stretch>
        </p:blipFill>
        <p:spPr bwMode="auto">
          <a:xfrm>
            <a:off x="357158" y="357166"/>
            <a:ext cx="864396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t="33731" b="25042"/>
          <a:stretch>
            <a:fillRect/>
          </a:stretch>
        </p:blipFill>
        <p:spPr bwMode="auto">
          <a:xfrm>
            <a:off x="500033" y="214290"/>
            <a:ext cx="8643967" cy="100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t="33731" b="25042"/>
          <a:stretch>
            <a:fillRect/>
          </a:stretch>
        </p:blipFill>
        <p:spPr bwMode="auto">
          <a:xfrm>
            <a:off x="428597" y="71414"/>
            <a:ext cx="8572560" cy="100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amp;Ocy;&amp;bcy; &amp;ucy;&amp;chcy;&amp;rcy;&amp;iecy;&amp;zhcy;&amp;dcy;&amp;iecy;&amp;ncy;&amp;icy;&amp;icy; &amp;zcy;&amp;ncy;&amp;acy;&amp;kcy;&amp;acy; &amp;ocy;&amp;tcy;&amp;lcy;&amp;icy;&amp;chcy;&amp;icy;&amp;yacy; "/>
          <p:cNvPicPr>
            <a:picLocks noChangeAspect="1" noChangeArrowheads="1"/>
          </p:cNvPicPr>
          <p:nvPr/>
        </p:nvPicPr>
        <p:blipFill>
          <a:blip r:embed="rId2">
            <a:lum bright="-22000" contrast="81000"/>
          </a:blip>
          <a:srcRect/>
          <a:stretch>
            <a:fillRect/>
          </a:stretch>
        </p:blipFill>
        <p:spPr bwMode="auto">
          <a:xfrm>
            <a:off x="500034" y="1857364"/>
            <a:ext cx="3854575" cy="410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835824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отличия "За наставничество"</a:t>
            </a:r>
          </a:p>
          <a:p>
            <a:endParaRPr lang="ru-RU" sz="2800" b="1" dirty="0" smtClean="0"/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УТВЕРЖДЕН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Указом Президента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2 марта 2018 года N 94</a:t>
            </a:r>
          </a:p>
          <a:p>
            <a:pPr algn="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ПРЕТЕНДЕНТЫ…!?! </a:t>
            </a:r>
          </a:p>
          <a:p>
            <a:pPr algn="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участников</a:t>
            </a:r>
          </a:p>
          <a:p>
            <a:pPr algn="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Наставничества </a:t>
            </a:r>
          </a:p>
          <a:p>
            <a:pPr algn="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Академии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90391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Контакты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www.napdeti.ru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napdeti@mail.ru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8 962 450 65 16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Жигайлов Анатолий Васильевич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президент Национальной Академии Предпринимательства,                                   заслуженный учитель РФ,                                            кандидат педагогических наук         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31" b="25043"/>
          <a:stretch>
            <a:fillRect/>
          </a:stretch>
        </p:blipFill>
        <p:spPr bwMode="auto">
          <a:xfrm>
            <a:off x="500063" y="260350"/>
            <a:ext cx="864393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633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ПОСЛЕСЛОВИЕ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31" b="25043"/>
          <a:stretch>
            <a:fillRect/>
          </a:stretch>
        </p:blipFill>
        <p:spPr bwMode="auto">
          <a:xfrm>
            <a:off x="142844" y="285728"/>
            <a:ext cx="8643938" cy="91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46163"/>
            <a:ext cx="8229600" cy="56229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ПРОГРАММА  АКАДЕМИИ 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«Предпринимательское образование детей»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Инструменты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    Базовый Курс «Твой успех – в твоих руках»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AutoNum type="romanUcPeriod"/>
              <a:defRPr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31" b="25043"/>
          <a:stretch>
            <a:fillRect/>
          </a:stretch>
        </p:blipFill>
        <p:spPr bwMode="auto">
          <a:xfrm>
            <a:off x="500063" y="260350"/>
            <a:ext cx="864393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Рисунок 3" descr="http://www.sibcenterprof.ru/images/site-data/site-foto/info-dla-shkolnikov/proforientatciia/2015-03/obschee/profprogramm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141663"/>
            <a:ext cx="6443662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219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исполнение поручения Президента РФ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(от 25 июля 2017 г. № Пр-1432, пункт 2, подпункт «б»)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привлечению работодателей к систематической работе со школьниками по их профессиональной ориентации  Академия организовала и продвигает              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Всероссийское наставническое движение «Работодатели России – школьникам субъектов РФ»</a:t>
            </a: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Продвижение Наставничества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Система наставничества Академии продвигается в рамках проекта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«Доступное дополнительное образование детям России»     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защищен в Агентстве стратегических инициатив, реализуется в 85 субъектах РФ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31" b="25043"/>
          <a:stretch>
            <a:fillRect/>
          </a:stretch>
        </p:blipFill>
        <p:spPr bwMode="auto">
          <a:xfrm>
            <a:off x="0" y="142852"/>
            <a:ext cx="8643938" cy="107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31" b="25043"/>
          <a:stretch>
            <a:fillRect/>
          </a:stretch>
        </p:blipFill>
        <p:spPr bwMode="auto">
          <a:xfrm>
            <a:off x="0" y="115888"/>
            <a:ext cx="864393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508625" y="1196975"/>
          <a:ext cx="3419475" cy="5702766"/>
        </p:xfrm>
        <a:graphic>
          <a:graphicData uri="http://schemas.openxmlformats.org/drawingml/2006/table">
            <a:tbl>
              <a:tblPr/>
              <a:tblGrid>
                <a:gridCol w="3419475"/>
              </a:tblGrid>
              <a:tr h="5702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171450" indent="-1714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1450" marR="0" lvl="1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>
                          <a:srgbClr val="3366C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АКАДЕМИИ</a:t>
                      </a:r>
                    </a:p>
                    <a:p>
                      <a:pPr marL="171450" marR="0" lvl="1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>
                          <a:srgbClr val="3366C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«Матрица карьеры»</a:t>
                      </a:r>
                    </a:p>
                    <a:p>
                      <a:pPr marL="171450" marR="0" lvl="1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>
                          <a:srgbClr val="3366C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Программа для педагогов, школьников, родителей.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Компоненты: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ПрофГид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ПрофОриентатор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ПрофМотиватор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ПрофКарьера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ПрофОрганизатор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Это взлетная площадка  для будущего успеха школьников!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0425" name="Picture 3" descr="\\poiskserver\filemetodist\Матрица карьеры\Взлетающий-самолёт-1024x640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1557338"/>
            <a:ext cx="4535487" cy="4525962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31" b="25043"/>
          <a:stretch>
            <a:fillRect/>
          </a:stretch>
        </p:blipFill>
        <p:spPr bwMode="auto">
          <a:xfrm>
            <a:off x="0" y="142852"/>
            <a:ext cx="864393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139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33731" b="25042"/>
          <a:stretch>
            <a:fillRect/>
          </a:stretch>
        </p:blipFill>
        <p:spPr bwMode="auto">
          <a:xfrm>
            <a:off x="214282" y="214290"/>
            <a:ext cx="864396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28794" y="6390346"/>
          <a:ext cx="5429288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928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EE6612"/>
                          </a:solidFill>
                        </a:rPr>
                        <a:t>ПОРТРЕТ ВЫПУСКНИКА АКАДЕМИИ</a:t>
                      </a:r>
                      <a:endParaRPr lang="ru-RU" sz="2000" b="1" dirty="0">
                        <a:solidFill>
                          <a:srgbClr val="EE661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Стрелка углом 9"/>
          <p:cNvSpPr/>
          <p:nvPr/>
        </p:nvSpPr>
        <p:spPr>
          <a:xfrm rot="5400000" flipV="1">
            <a:off x="7150767" y="1078546"/>
            <a:ext cx="428629" cy="1843389"/>
          </a:xfrm>
          <a:prstGeom prst="ben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16200000" flipH="1" flipV="1">
            <a:off x="1507165" y="1078546"/>
            <a:ext cx="428629" cy="1843389"/>
          </a:xfrm>
          <a:prstGeom prst="ben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 rot="16200000">
            <a:off x="7136769" y="4793321"/>
            <a:ext cx="428629" cy="1843389"/>
          </a:xfrm>
          <a:prstGeom prst="ben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rot="5400000" flipH="1">
            <a:off x="1507165" y="4793321"/>
            <a:ext cx="428629" cy="1843389"/>
          </a:xfrm>
          <a:prstGeom prst="ben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1428736"/>
            <a:ext cx="173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Условия (среда)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85786" y="5929330"/>
            <a:ext cx="143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Системность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572264" y="1428736"/>
            <a:ext cx="177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Инфраструктура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500826" y="592933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 </a:t>
            </a:r>
            <a:r>
              <a:rPr lang="ru-RU" dirty="0" smtClean="0"/>
              <a:t>Комплексность</a:t>
            </a:r>
          </a:p>
        </p:txBody>
      </p:sp>
      <p:pic>
        <p:nvPicPr>
          <p:cNvPr id="2" name="Picture 2" descr="C:\Documents and Settings\kenji\Рабочий стол\new_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8816" y="1500174"/>
            <a:ext cx="4669200" cy="466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68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5068888">
                <a:tc>
                  <a:txBody>
                    <a:bodyPr/>
                    <a:lstStyle/>
                    <a:p>
                      <a:pPr marL="13716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prstClr val="black">
                            <a:shade val="95000"/>
                          </a:prst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МАСШТАБ  РЕАЛИЗАЦИИ  СИСТЕМЫ НАСТАВНИЧЕСТВА АКАДЕМИИ</a:t>
                      </a:r>
                    </a:p>
                    <a:p>
                      <a:pPr marL="13716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prstClr val="black">
                            <a:shade val="95000"/>
                          </a:prst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конец 2018/2019 учебный год</a:t>
                      </a:r>
                      <a:endParaRPr kumimoji="0" lang="ru-RU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3716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prstClr val="black">
                            <a:shade val="95000"/>
                          </a:prst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Субъектов РФ – 85</a:t>
                      </a:r>
                    </a:p>
                    <a:p>
                      <a:pPr marL="13716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prstClr val="black">
                            <a:shade val="95000"/>
                          </a:prst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Наставнических компаний…..                                                                     Школ – …..                                                                       Школьников – …..</a:t>
                      </a:r>
                    </a:p>
                    <a:p>
                      <a:r>
                        <a:rPr lang="ru-RU" sz="1800" dirty="0" smtClean="0"/>
                        <a:t>СС</a:t>
                      </a:r>
                    </a:p>
                  </a:txBody>
                  <a:tcPr marT="45718" marB="45718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27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188913"/>
            <a:ext cx="864552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4" name="Рисунок 4" descr="http://img15.nnm.me/f/5/2/c/a/9fcbf8ea70148e603d476e321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3" y="4143380"/>
            <a:ext cx="5616742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462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Mcy;&amp;ocy;&amp;tcy;&amp;icy;&amp;vcy;&amp;acy;&amp;tscy;&amp;icy;&amp;ocy;&amp;ncy;&amp;ncy;&amp;ycy;&amp;iecy; &amp;kcy;&amp;acy;&amp;rcy;&amp;tcy;&amp;icy;&amp;ncy;&amp;kcy;&amp;icy; &amp;icy; &amp;fcy;&amp;ocy;&amp;tcy;&amp;ocy;&amp;gcy;&amp;rcy;&amp;acy;&amp;fcy;&amp;icy;&amp;icy; (33 &amp;Icy;&amp;zcy;&amp;ocy;&amp;bcy;&amp;rcy;&amp;acy;&amp;zhcy;&amp;iecy;&amp;ncy;&amp;icy;&amp;yacy;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143248"/>
            <a:ext cx="5748655" cy="326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Рисунок 1" descr="http://c0.emosurf.com/0000qW0Z1V3E09G/fb2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5572125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участия бизнеса в вопросах подготовки школьников к будущей профессиональной деятельности школе не справиться.</a:t>
            </a:r>
          </a:p>
          <a:p>
            <a:pPr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наставничества Академии                      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объединив потенциал Наставников, Школы и Академии способствует  реализации школьниками  самого главного проекта в их жизни                      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«Мой путь к успеху в будущей профессиональной деятельности»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31" b="25043"/>
          <a:stretch>
            <a:fillRect/>
          </a:stretch>
        </p:blipFill>
        <p:spPr bwMode="auto">
          <a:xfrm>
            <a:off x="0" y="142852"/>
            <a:ext cx="8643938" cy="107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/>
          <p:cNvSpPr>
            <a:spLocks noGrp="1"/>
          </p:cNvSpPr>
          <p:nvPr>
            <p:ph idx="1"/>
          </p:nvPr>
        </p:nvSpPr>
        <p:spPr>
          <a:xfrm>
            <a:off x="0" y="1500174"/>
            <a:ext cx="9036050" cy="45021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2400" i="1" dirty="0" smtClean="0"/>
              <a:t> </a:t>
            </a:r>
          </a:p>
        </p:txBody>
      </p:sp>
      <p:sp>
        <p:nvSpPr>
          <p:cNvPr id="3075" name="Заголовок 1"/>
          <p:cNvSpPr txBox="1">
            <a:spLocks/>
          </p:cNvSpPr>
          <p:nvPr/>
        </p:nvSpPr>
        <p:spPr bwMode="auto">
          <a:xfrm>
            <a:off x="0" y="200025"/>
            <a:ext cx="9144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 sz="32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</a:endParaRPr>
          </a:p>
          <a:p>
            <a:pPr algn="ctr"/>
            <a:endParaRPr lang="ru-RU" altLang="ru-RU" sz="32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</a:endParaRPr>
          </a:p>
          <a:p>
            <a:pPr algn="ctr"/>
            <a:endParaRPr lang="ru-RU" altLang="ru-RU" sz="32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</a:endParaRPr>
          </a:p>
          <a:p>
            <a:pPr algn="ctr"/>
            <a:endParaRPr lang="ru-RU" altLang="ru-RU" sz="32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</a:endParaRPr>
          </a:p>
          <a:p>
            <a:pPr algn="ctr"/>
            <a:endParaRPr lang="ru-RU" altLang="ru-RU" sz="32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</a:endParaRPr>
          </a:p>
          <a:p>
            <a:pPr algn="ctr"/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Каждой школе Наставническая компания </a:t>
            </a:r>
            <a:r>
              <a:rPr lang="ru-RU" altLang="ru-RU" sz="3200" b="1" dirty="0" smtClean="0">
                <a:solidFill>
                  <a:srgbClr val="C00000"/>
                </a:solidFill>
                <a:latin typeface="Tahoma" pitchFamily="34" charset="0"/>
              </a:rPr>
              <a:t>-  стратегия системы наставничества  Академии</a:t>
            </a:r>
            <a:endParaRPr lang="ru-RU" altLang="ru-RU" sz="3200" b="1" dirty="0">
              <a:solidFill>
                <a:srgbClr val="C00000"/>
              </a:solidFill>
            </a:endParaRP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2916239" y="2132856"/>
            <a:ext cx="577056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</a:pPr>
            <a:endParaRPr lang="ru-RU" alt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</a:pPr>
            <a:r>
              <a:rPr lang="ru-RU" alt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Три непростые  задачи: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Принять</a:t>
            </a: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</a:rPr>
              <a:t> данный принцип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Укреплять </a:t>
            </a: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</a:rPr>
              <a:t>веру в данный принцип 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Использовать </a:t>
            </a: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</a:rPr>
              <a:t>данный принцип  как руководство к действию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altLang="ru-RU" sz="2000" dirty="0" smtClean="0"/>
          </a:p>
          <a:p>
            <a:pPr marL="342900" indent="-342900">
              <a:spcAft>
                <a:spcPts val="600"/>
              </a:spcAft>
            </a:pPr>
            <a:endParaRPr lang="ru-RU" altLang="ru-RU" dirty="0"/>
          </a:p>
        </p:txBody>
      </p:sp>
      <p:sp>
        <p:nvSpPr>
          <p:cNvPr id="307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AC46B6-A486-4F1A-A815-12F2531523BE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pic>
        <p:nvPicPr>
          <p:cNvPr id="23554" name="Picture 2" descr="http://haydzayn.am/uploads/2017/09/b6e130a2c68ae22a3f2e2514c967d2dbcropped550x3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2615184" cy="1740286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31" b="25043"/>
          <a:stretch>
            <a:fillRect/>
          </a:stretch>
        </p:blipFill>
        <p:spPr bwMode="auto">
          <a:xfrm>
            <a:off x="0" y="142852"/>
            <a:ext cx="8643938" cy="107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/>
          <p:cNvSpPr>
            <a:spLocks noGrp="1"/>
          </p:cNvSpPr>
          <p:nvPr>
            <p:ph idx="1"/>
          </p:nvPr>
        </p:nvSpPr>
        <p:spPr>
          <a:xfrm>
            <a:off x="0" y="1500174"/>
            <a:ext cx="9036050" cy="45021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2400" i="1" dirty="0" smtClean="0"/>
              <a:t> </a:t>
            </a:r>
          </a:p>
        </p:txBody>
      </p:sp>
      <p:sp>
        <p:nvSpPr>
          <p:cNvPr id="3075" name="Заголовок 1"/>
          <p:cNvSpPr txBox="1">
            <a:spLocks/>
          </p:cNvSpPr>
          <p:nvPr/>
        </p:nvSpPr>
        <p:spPr bwMode="auto">
          <a:xfrm>
            <a:off x="0" y="200025"/>
            <a:ext cx="9144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 sz="32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</a:endParaRPr>
          </a:p>
          <a:p>
            <a:pPr algn="ctr"/>
            <a:endParaRPr lang="ru-RU" altLang="ru-RU" sz="32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</a:endParaRPr>
          </a:p>
          <a:p>
            <a:pPr algn="ctr"/>
            <a:endParaRPr lang="ru-RU" altLang="ru-RU" sz="32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</a:endParaRPr>
          </a:p>
          <a:p>
            <a:pPr algn="ctr"/>
            <a:endParaRPr lang="ru-RU" altLang="ru-RU" sz="32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</a:endParaRPr>
          </a:p>
          <a:p>
            <a:pPr algn="ctr"/>
            <a:endParaRPr lang="ru-RU" altLang="ru-RU" sz="32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</a:endParaRPr>
          </a:p>
          <a:p>
            <a:pPr algn="ctr"/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Каждый </a:t>
            </a:r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ребенок </a:t>
            </a:r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должен стать успешным взрослым</a:t>
            </a:r>
            <a:r>
              <a:rPr lang="ru-RU" altLang="ru-RU" sz="3200" b="1" dirty="0" smtClean="0">
                <a:solidFill>
                  <a:srgbClr val="C00000"/>
                </a:solidFill>
                <a:latin typeface="Tahoma" pitchFamily="34" charset="0"/>
              </a:rPr>
              <a:t> -  стратегия системы наставничества  Академии</a:t>
            </a:r>
            <a:endParaRPr lang="ru-RU" altLang="ru-RU" sz="3200" b="1" dirty="0">
              <a:solidFill>
                <a:srgbClr val="C00000"/>
              </a:solidFill>
            </a:endParaRP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2916239" y="1857364"/>
            <a:ext cx="5770562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</a:pPr>
            <a:endParaRPr lang="ru-RU" alt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</a:pPr>
            <a:endParaRPr lang="ru-RU" alt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Официальная статистика:              </a:t>
            </a:r>
            <a:r>
              <a:rPr lang="ru-RU" alt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 России 20,0 млн. человек находятся за чертой бедности. Еще около 20,0 млн. человек – рядом с этой чертой.                    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МЫ – НАСТАВНИКИ, 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не позволим чтобы сегодняшние школьники пополняли эти ряды.</a:t>
            </a:r>
            <a:endParaRPr lang="ru-RU" alt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</a:pPr>
            <a:endParaRPr lang="ru-RU" altLang="ru-RU" dirty="0"/>
          </a:p>
        </p:txBody>
      </p:sp>
      <p:sp>
        <p:nvSpPr>
          <p:cNvPr id="307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AC46B6-A486-4F1A-A815-12F2531523BE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pic>
        <p:nvPicPr>
          <p:cNvPr id="23554" name="Picture 2" descr="http://haydzayn.am/uploads/2017/09/b6e130a2c68ae22a3f2e2514c967d2dbcropped550x3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2615184" cy="1740286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31" b="25043"/>
          <a:stretch>
            <a:fillRect/>
          </a:stretch>
        </p:blipFill>
        <p:spPr bwMode="auto">
          <a:xfrm>
            <a:off x="0" y="142852"/>
            <a:ext cx="8643938" cy="107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Текст 3"/>
          <p:cNvSpPr txBox="1">
            <a:spLocks/>
          </p:cNvSpPr>
          <p:nvPr/>
        </p:nvSpPr>
        <p:spPr bwMode="auto">
          <a:xfrm>
            <a:off x="1476375" y="260350"/>
            <a:ext cx="7343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>
              <a:spcBef>
                <a:spcPct val="20000"/>
              </a:spcBef>
              <a:buFont typeface="Arial" pitchFamily="34" charset="0"/>
              <a:buNone/>
            </a:pPr>
            <a:endParaRPr lang="ru-RU" altLang="ru-RU" sz="1000">
              <a:solidFill>
                <a:srgbClr val="00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5288" y="620713"/>
            <a:ext cx="82804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Текст 3"/>
          <p:cNvSpPr txBox="1">
            <a:spLocks/>
          </p:cNvSpPr>
          <p:nvPr/>
        </p:nvSpPr>
        <p:spPr bwMode="auto">
          <a:xfrm>
            <a:off x="1620838" y="188913"/>
            <a:ext cx="7054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12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altLang="ru-RU" dirty="0">
              <a:solidFill>
                <a:srgbClr val="3973AD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ts val="12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dirty="0">
                <a:solidFill>
                  <a:srgbClr val="3973AD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«Предпринимательское образование детей»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288" y="1142984"/>
            <a:ext cx="8569325" cy="3941779"/>
          </a:xfrm>
          <a:prstGeom prst="roundRect">
            <a:avLst>
              <a:gd name="adj" fmla="val 9016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/>
          <a:lstStyle/>
          <a:p>
            <a:pPr>
              <a:lnSpc>
                <a:spcPct val="80000"/>
              </a:lnSpc>
              <a:defRPr/>
            </a:pPr>
            <a:endParaRPr lang="ru-RU" sz="1000" b="1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ru-RU" sz="1000" b="1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ru-RU" sz="1000" b="1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ПРОЕКТ</a:t>
            </a:r>
          </a:p>
          <a:p>
            <a:pPr>
              <a:lnSpc>
                <a:spcPct val="80000"/>
              </a:lnSpc>
              <a:defRPr/>
            </a:pPr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ЗАЩИЩЕН </a:t>
            </a:r>
          </a:p>
          <a:p>
            <a:pPr>
              <a:lnSpc>
                <a:spcPct val="80000"/>
              </a:lnSpc>
              <a:defRPr/>
            </a:pPr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В  АСИ </a:t>
            </a:r>
          </a:p>
          <a:p>
            <a:pPr>
              <a:lnSpc>
                <a:spcPct val="80000"/>
              </a:lnSpc>
              <a:defRPr/>
            </a:pPr>
            <a:endParaRPr lang="ru-RU" sz="1000" b="1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ru-RU" sz="1000" b="1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ru-RU" sz="1000" b="1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ru-RU" sz="1000" b="1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1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АКАДЕМИЯ – </a:t>
            </a:r>
          </a:p>
          <a:p>
            <a:pPr>
              <a:lnSpc>
                <a:spcPct val="80000"/>
              </a:lnSpc>
              <a:defRPr/>
            </a:pPr>
            <a:endParaRPr lang="ru-RU" sz="1100" b="1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1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ИНИЦИАТОР</a:t>
            </a:r>
          </a:p>
          <a:p>
            <a:pPr>
              <a:lnSpc>
                <a:spcPct val="80000"/>
              </a:lnSpc>
              <a:defRPr/>
            </a:pPr>
            <a:endParaRPr lang="ru-RU" sz="1100" b="1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1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ПРОЕКТА</a:t>
            </a:r>
            <a:endParaRPr lang="ru-RU" sz="1100" b="1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20838" y="1196975"/>
            <a:ext cx="7272337" cy="3816350"/>
          </a:xfrm>
          <a:prstGeom prst="roundRect">
            <a:avLst>
              <a:gd name="adj" fmla="val 7006"/>
            </a:avLst>
          </a:prstGeom>
          <a:solidFill>
            <a:srgbClr val="F8FAF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marL="107950" lvl="1">
              <a:defRPr/>
            </a:pPr>
            <a:r>
              <a:rPr lang="ru-RU" sz="11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Международный опыт:</a:t>
            </a:r>
          </a:p>
          <a:p>
            <a:pPr marL="107950" lvl="1">
              <a:defRPr/>
            </a:pPr>
            <a:r>
              <a:rPr lang="ru-RU" sz="11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Программа </a:t>
            </a:r>
            <a:r>
              <a:rPr lang="ru-RU" sz="11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Junior</a:t>
            </a:r>
            <a:r>
              <a:rPr lang="ru-RU" sz="11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Achievement</a:t>
            </a:r>
            <a:r>
              <a:rPr lang="ru-RU" sz="11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(Достижения молодых), создана в США в 1919 г. В программе ежегодно принимают участие около 5,0 млн американских школьников и около 3,0 млн. школьников из 112 стран мира.</a:t>
            </a:r>
          </a:p>
          <a:p>
            <a:pPr marL="107950" lvl="1">
              <a:defRPr/>
            </a:pPr>
            <a:r>
              <a:rPr lang="ru-RU" sz="11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Программа  «SAGE» (Школьники за развитие глобального предпринимательства). Появилась в США  в 1997 г. В программе участвуют  школьники 22 стран мира.</a:t>
            </a:r>
          </a:p>
          <a:p>
            <a:pPr marL="107950" lvl="1">
              <a:defRPr/>
            </a:pPr>
            <a:endParaRPr lang="ru-RU" sz="11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107950" lvl="1">
              <a:defRPr/>
            </a:pPr>
            <a:r>
              <a:rPr lang="ru-RU" sz="11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Российский опыт:</a:t>
            </a:r>
          </a:p>
          <a:p>
            <a:pPr marL="107950" lvl="1">
              <a:defRPr/>
            </a:pPr>
            <a:r>
              <a:rPr lang="ru-RU" sz="11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- московская промышленная бизнес-школа;</a:t>
            </a:r>
          </a:p>
          <a:p>
            <a:pPr marL="107950" lvl="1">
              <a:defRPr/>
            </a:pPr>
            <a:r>
              <a:rPr lang="ru-RU" sz="11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- школа предпринимательства при МГУ;</a:t>
            </a:r>
          </a:p>
          <a:p>
            <a:pPr marL="107950" lvl="1">
              <a:defRPr/>
            </a:pPr>
            <a:r>
              <a:rPr lang="ru-RU" sz="11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- школа IT-компетенций</a:t>
            </a:r>
          </a:p>
          <a:p>
            <a:pPr marL="107950" lvl="1">
              <a:defRPr/>
            </a:pPr>
            <a:endParaRPr lang="ru-RU" sz="11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107950" lvl="1">
              <a:defRPr/>
            </a:pPr>
            <a:r>
              <a:rPr lang="ru-RU" sz="11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Собственный опыт:</a:t>
            </a:r>
          </a:p>
          <a:p>
            <a:pPr marL="107950" lvl="1">
              <a:defRPr/>
            </a:pPr>
            <a:r>
              <a:rPr lang="ru-RU" sz="11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ОК «Поиск» начинал (1991г) свою деятельность с реализации Всесоюзной программы «Творческая одаренность», затем программы «Одаренные дети» и «Концепции общенациональной системы выявления и поддержки молодых талантов».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5288" y="5160963"/>
            <a:ext cx="8569325" cy="1152525"/>
          </a:xfrm>
          <a:prstGeom prst="roundRect">
            <a:avLst>
              <a:gd name="adj" fmla="val 1140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>
              <a:defRPr/>
            </a:pPr>
            <a:endParaRPr lang="ru-RU" sz="1000" b="1" dirty="0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10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Преимущества </a:t>
            </a:r>
          </a:p>
          <a:p>
            <a:pPr>
              <a:defRPr/>
            </a:pPr>
            <a:r>
              <a:rPr lang="ru-RU" sz="10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предлагаемого </a:t>
            </a:r>
          </a:p>
          <a:p>
            <a:pPr>
              <a:defRPr/>
            </a:pPr>
            <a:r>
              <a:rPr lang="ru-RU" sz="10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решения</a:t>
            </a:r>
          </a:p>
          <a:p>
            <a:pPr>
              <a:defRPr/>
            </a:pPr>
            <a:endParaRPr lang="ru-RU" sz="1000" b="1" dirty="0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sz="1000" b="1" dirty="0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sz="1000" b="1" dirty="0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sz="1000" b="1" dirty="0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47813" y="5232400"/>
            <a:ext cx="7345362" cy="1008063"/>
          </a:xfrm>
          <a:prstGeom prst="roundRect">
            <a:avLst>
              <a:gd name="adj" fmla="val 7006"/>
            </a:avLst>
          </a:prstGeom>
          <a:solidFill>
            <a:srgbClr val="F8FAF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marL="107950" lvl="1">
              <a:defRPr/>
            </a:pP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                                                                                              ДОСТУПНО</a:t>
            </a:r>
          </a:p>
          <a:p>
            <a:pPr marL="107950" lvl="1">
              <a:defRPr/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7950" lvl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ИНТЕРАКТИВНО                                                                                      ДОЛГОСРОЧНО</a:t>
            </a:r>
          </a:p>
          <a:p>
            <a:pPr marL="107950" lvl="1">
              <a:defRPr/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7950" lvl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МАСШТАБНО 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2713"/>
            <a:ext cx="1295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Текст 3"/>
          <p:cNvSpPr txBox="1">
            <a:spLocks/>
          </p:cNvSpPr>
          <p:nvPr/>
        </p:nvSpPr>
        <p:spPr bwMode="auto">
          <a:xfrm>
            <a:off x="379413" y="6381750"/>
            <a:ext cx="70548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1000"/>
              </a:lnSpc>
              <a:spcBef>
                <a:spcPct val="20000"/>
              </a:spcBef>
              <a:buFont typeface="Arial" pitchFamily="34" charset="0"/>
              <a:buNone/>
            </a:pPr>
            <a:endParaRPr lang="ru-RU" altLang="ru-RU" sz="1000">
              <a:solidFill>
                <a:srgbClr val="7F7F7F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altLang="ru-RU" sz="1000">
              <a:solidFill>
                <a:srgbClr val="7F7F7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36713" y="1571612"/>
            <a:ext cx="7272337" cy="3441713"/>
          </a:xfrm>
          <a:prstGeom prst="roundRect">
            <a:avLst>
              <a:gd name="adj" fmla="val 7006"/>
            </a:avLst>
          </a:prstGeom>
          <a:solidFill>
            <a:srgbClr val="F8FAF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marL="107950" lvl="1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lvl="1"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ОБРАЗОВАТЕЛЬНЫЙ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ПОРТАЛ</a:t>
            </a:r>
          </a:p>
          <a:p>
            <a:pPr marL="107950" lvl="1">
              <a:defRPr/>
            </a:pP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lvl="1"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ДИСТАНЦИОННЫЕ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pPr marL="107950" lvl="1">
              <a:defRPr/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lvl="1"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ШКОЛА ЛИЧНОСТНОГО РАЗВИТИЯ   ШКОЛЬНИКОВ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lvl="1">
              <a:defRPr/>
            </a:pP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lvl="1"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ШКОЛА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ПРЕДПРИИМЧИВОСТИ И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</a:p>
          <a:p>
            <a:pPr marL="107950" lvl="1">
              <a:buFont typeface="Wingdings" pitchFamily="2" charset="2"/>
              <a:buChar char="Ø"/>
              <a:defRPr/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lvl="1"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ОПЕРАТОР  СИСТЕМЫ  НАСТАВНИЧЕСТВА  АКАДЕМИИ   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lvl="1">
              <a:defRPr/>
            </a:pPr>
            <a:r>
              <a:rPr lang="ru-RU" sz="16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lvl="1">
              <a:defRPr/>
            </a:pPr>
            <a:endParaRPr lang="ru-RU" sz="16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lvl="1">
              <a:defRPr/>
            </a:pPr>
            <a:endParaRPr lang="ru-RU" sz="16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lvl="1">
              <a:defRPr/>
            </a:pPr>
            <a:endParaRPr lang="ru-RU" sz="16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lvl="1">
              <a:defRPr/>
            </a:pPr>
            <a:r>
              <a:rPr lang="ru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</p:txBody>
      </p:sp>
      <p:sp>
        <p:nvSpPr>
          <p:cNvPr id="8205" name="Заголовок 1"/>
          <p:cNvSpPr>
            <a:spLocks noGrp="1"/>
          </p:cNvSpPr>
          <p:nvPr>
            <p:ph type="title"/>
          </p:nvPr>
        </p:nvSpPr>
        <p:spPr>
          <a:xfrm>
            <a:off x="565150" y="714356"/>
            <a:ext cx="8229600" cy="500066"/>
          </a:xfrm>
        </p:spPr>
        <p:txBody>
          <a:bodyPr>
            <a:normAutofit/>
          </a:bodyPr>
          <a:lstStyle/>
          <a:p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АКАДЕМИЯ ПРЕДПРИНИМАТЕЛЬСТВА – ЭТО: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Текст 3"/>
          <p:cNvSpPr txBox="1">
            <a:spLocks/>
          </p:cNvSpPr>
          <p:nvPr/>
        </p:nvSpPr>
        <p:spPr bwMode="auto">
          <a:xfrm>
            <a:off x="1476375" y="260350"/>
            <a:ext cx="7343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>
              <a:spcBef>
                <a:spcPct val="20000"/>
              </a:spcBef>
              <a:buFont typeface="Arial" pitchFamily="34" charset="0"/>
              <a:buNone/>
            </a:pPr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10243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388350" y="6356350"/>
            <a:ext cx="2984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253BEF-E37D-48F6-98D2-F2B839547A8F}" type="slidenum">
              <a:rPr lang="ru-RU" altLang="ru-RU" sz="1000" b="1" smtClean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 sz="1000" b="1" smtClean="0">
              <a:solidFill>
                <a:srgbClr val="7F7F7F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5288" y="620713"/>
            <a:ext cx="82804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Заголовок 1"/>
          <p:cNvSpPr>
            <a:spLocks noGrp="1"/>
          </p:cNvSpPr>
          <p:nvPr>
            <p:ph type="title"/>
          </p:nvPr>
        </p:nvSpPr>
        <p:spPr>
          <a:xfrm>
            <a:off x="1620838" y="857232"/>
            <a:ext cx="6983412" cy="428628"/>
          </a:xfrm>
        </p:spPr>
        <p:txBody>
          <a:bodyPr>
            <a:normAutofit/>
          </a:bodyPr>
          <a:lstStyle/>
          <a:p>
            <a:pPr algn="l">
              <a:lnSpc>
                <a:spcPts val="1800"/>
              </a:lnSpc>
              <a:defRPr/>
            </a:pPr>
            <a:r>
              <a:rPr lang="ru-RU" alt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СИСТЕМА НАСТАВНИЧЕСТВА АКАДЕМИИ  </a:t>
            </a:r>
          </a:p>
        </p:txBody>
      </p:sp>
      <p:sp>
        <p:nvSpPr>
          <p:cNvPr id="10246" name="Текст 3"/>
          <p:cNvSpPr txBox="1">
            <a:spLocks/>
          </p:cNvSpPr>
          <p:nvPr/>
        </p:nvSpPr>
        <p:spPr bwMode="auto">
          <a:xfrm>
            <a:off x="1619250" y="142852"/>
            <a:ext cx="7054850" cy="6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1200"/>
              </a:lnSpc>
              <a:buFont typeface="Arial" pitchFamily="34" charset="0"/>
              <a:buNone/>
            </a:pPr>
            <a:r>
              <a:rPr lang="ru-RU" altLang="ru-RU" sz="24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altLang="ru-RU" sz="24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6713" y="1196975"/>
            <a:ext cx="8453437" cy="5111750"/>
          </a:xfrm>
          <a:prstGeom prst="roundRect">
            <a:avLst>
              <a:gd name="adj" fmla="val 4206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1472" y="1357298"/>
            <a:ext cx="8280400" cy="5072098"/>
          </a:xfrm>
          <a:prstGeom prst="roundRect">
            <a:avLst>
              <a:gd name="adj" fmla="val 3275"/>
            </a:avLst>
          </a:prstGeom>
          <a:solidFill>
            <a:srgbClr val="F8FAF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defRPr/>
            </a:pPr>
            <a:endParaRPr lang="ru-RU" altLang="ru-RU" sz="2400" b="1" dirty="0" smtClean="0">
              <a:solidFill>
                <a:srgbClr val="E46C0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defRPr/>
            </a:pPr>
            <a:r>
              <a:rPr lang="ru-RU" altLang="ru-RU" sz="2400" b="1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defRPr/>
            </a:pPr>
            <a:r>
              <a:rPr lang="ru-RU" altLang="ru-RU" sz="2400" b="1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defRPr/>
            </a:pPr>
            <a:r>
              <a:rPr lang="ru-RU" altLang="ru-RU" sz="2400" b="1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Назначение Наставничества</a:t>
            </a: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defRPr/>
            </a:pPr>
            <a:endParaRPr lang="ru-RU" altLang="ru-RU" sz="2400" b="1" dirty="0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defRPr/>
            </a:pPr>
            <a:r>
              <a:rPr lang="ru-RU" altLang="ru-RU" sz="2400" b="1" dirty="0" smtClean="0">
                <a:solidFill>
                  <a:srgbClr val="17375E"/>
                </a:solidFill>
                <a:latin typeface="Times New Roman" pitchFamily="18" charset="0"/>
              </a:rPr>
              <a:t>Способствовать развитию муниципальной и </a:t>
            </a: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defRPr/>
            </a:pPr>
            <a:endParaRPr lang="ru-RU" altLang="ru-RU" sz="2400" b="1" dirty="0" smtClean="0">
              <a:solidFill>
                <a:srgbClr val="17375E"/>
              </a:solidFill>
              <a:latin typeface="Times New Roman" pitchFamily="18" charset="0"/>
            </a:endParaRP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defRPr/>
            </a:pPr>
            <a:r>
              <a:rPr lang="ru-RU" altLang="ru-RU" sz="2400" b="1" dirty="0" smtClean="0">
                <a:solidFill>
                  <a:srgbClr val="17375E"/>
                </a:solidFill>
                <a:latin typeface="Times New Roman" pitchFamily="18" charset="0"/>
              </a:rPr>
              <a:t>региональной экономик и предпринимательства </a:t>
            </a: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defRPr/>
            </a:pPr>
            <a:endParaRPr lang="ru-RU" altLang="ru-RU" sz="2400" b="1" dirty="0" smtClean="0">
              <a:solidFill>
                <a:srgbClr val="17375E"/>
              </a:solidFill>
              <a:latin typeface="Times New Roman" pitchFamily="18" charset="0"/>
            </a:endParaRP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defRPr/>
            </a:pPr>
            <a:r>
              <a:rPr lang="ru-RU" altLang="ru-RU" sz="2400" b="1" dirty="0" smtClean="0">
                <a:solidFill>
                  <a:srgbClr val="17375E"/>
                </a:solidFill>
                <a:latin typeface="Times New Roman" pitchFamily="18" charset="0"/>
              </a:rPr>
              <a:t>посредством воспитания у школьников:</a:t>
            </a: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defRPr/>
            </a:pPr>
            <a:endParaRPr lang="ru-RU" altLang="ru-RU" sz="2400" b="1" dirty="0" smtClean="0">
              <a:solidFill>
                <a:srgbClr val="17375E"/>
              </a:solidFill>
              <a:latin typeface="Times New Roman" pitchFamily="18" charset="0"/>
            </a:endParaRP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defRPr/>
            </a:pPr>
            <a:r>
              <a:rPr lang="ru-RU" altLang="ru-RU" sz="2400" b="1" dirty="0" smtClean="0">
                <a:solidFill>
                  <a:srgbClr val="17375E"/>
                </a:solidFill>
                <a:latin typeface="Times New Roman" pitchFamily="18" charset="0"/>
              </a:rPr>
              <a:t>  </a:t>
            </a: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buFont typeface="Wingdings" pitchFamily="2" charset="2"/>
              <a:buChar char="Ø"/>
              <a:defRPr/>
            </a:pPr>
            <a:r>
              <a:rPr lang="ru-RU" altLang="ru-RU" sz="2400" b="1" i="1" dirty="0" smtClean="0">
                <a:solidFill>
                  <a:srgbClr val="17375E"/>
                </a:solidFill>
                <a:latin typeface="Times New Roman" pitchFamily="18" charset="0"/>
              </a:rPr>
              <a:t>    предпринимательского мышления;</a:t>
            </a: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buFont typeface="Wingdings" pitchFamily="2" charset="2"/>
              <a:buChar char="Ø"/>
              <a:defRPr/>
            </a:pPr>
            <a:endParaRPr lang="ru-RU" altLang="ru-RU" sz="2400" b="1" i="1" dirty="0" smtClean="0">
              <a:solidFill>
                <a:srgbClr val="17375E"/>
              </a:solidFill>
              <a:latin typeface="Times New Roman" pitchFamily="18" charset="0"/>
            </a:endParaRP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buFont typeface="Wingdings" pitchFamily="2" charset="2"/>
              <a:buChar char="Ø"/>
              <a:defRPr/>
            </a:pPr>
            <a:r>
              <a:rPr lang="ru-RU" altLang="ru-RU" sz="2400" b="1" i="1" dirty="0" smtClean="0">
                <a:solidFill>
                  <a:srgbClr val="17375E"/>
                </a:solidFill>
                <a:latin typeface="Times New Roman" pitchFamily="18" charset="0"/>
              </a:rPr>
              <a:t>    потребности в достижениях и успехе</a:t>
            </a:r>
            <a:r>
              <a:rPr lang="ru-RU" altLang="ru-RU" sz="2400" b="1" dirty="0" smtClean="0">
                <a:solidFill>
                  <a:srgbClr val="17375E"/>
                </a:solidFill>
                <a:latin typeface="Times New Roman" pitchFamily="18" charset="0"/>
              </a:rPr>
              <a:t>; </a:t>
            </a:r>
            <a:endParaRPr lang="ru-RU" altLang="ru-RU" sz="2400" b="1" dirty="0">
              <a:solidFill>
                <a:srgbClr val="17375E"/>
              </a:solidFill>
              <a:latin typeface="Times New Roman" pitchFamily="18" charset="0"/>
            </a:endParaRP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defRPr/>
            </a:pPr>
            <a:endParaRPr lang="ru-RU" altLang="ru-RU" sz="2400" b="1" dirty="0" smtClean="0">
              <a:solidFill>
                <a:srgbClr val="17375E"/>
              </a:solidFill>
              <a:latin typeface="Times New Roman" pitchFamily="18" charset="0"/>
            </a:endParaRP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buFont typeface="Wingdings" pitchFamily="2" charset="2"/>
              <a:buChar char="Ø"/>
              <a:defRPr/>
            </a:pPr>
            <a:r>
              <a:rPr lang="ru-RU" altLang="ru-RU" sz="2400" b="1" dirty="0" smtClean="0">
                <a:solidFill>
                  <a:srgbClr val="17375E"/>
                </a:solidFill>
                <a:latin typeface="Times New Roman" pitchFamily="18" charset="0"/>
              </a:rPr>
              <a:t>    </a:t>
            </a:r>
            <a:r>
              <a:rPr lang="ru-RU" alt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отребности применять свои способности на  малой </a:t>
            </a: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buFont typeface="Wingdings" pitchFamily="2" charset="2"/>
              <a:buChar char="Ø"/>
              <a:defRPr/>
            </a:pPr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defRPr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родине. </a:t>
            </a:r>
            <a:endParaRPr lang="ru-RU" alt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defRPr/>
            </a:pPr>
            <a:endParaRPr lang="ru-RU" altLang="ru-RU" sz="2400" b="1" dirty="0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</a:t>
            </a:r>
            <a:endParaRPr lang="ru-RU" altLang="ru-RU" sz="2400" b="1" dirty="0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defRPr/>
            </a:pPr>
            <a:r>
              <a:rPr lang="ru-RU" altLang="ru-RU" sz="2400" b="1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      Целевая аудитория    </a:t>
            </a: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defRPr/>
            </a:pPr>
            <a:endParaRPr lang="ru-RU" altLang="ru-RU" sz="2400" b="1" dirty="0" smtClean="0">
              <a:solidFill>
                <a:srgbClr val="E46C0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defRPr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</a:t>
            </a:r>
            <a:r>
              <a:rPr lang="ru-RU" alt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Школьники  2 – 11 классов</a:t>
            </a: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defRPr/>
            </a:pPr>
            <a:endParaRPr lang="ru-RU" alt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defRPr/>
            </a:pPr>
            <a:r>
              <a:rPr lang="ru-RU" alt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Родители </a:t>
            </a: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школьников – слушателей Академии</a:t>
            </a: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defRPr/>
            </a:pPr>
            <a:endParaRPr lang="ru-RU" alt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defRPr/>
            </a:pPr>
            <a:r>
              <a:rPr lang="ru-RU" alt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Дети-сироты детских домов и школ интернатов </a:t>
            </a: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defRPr/>
            </a:pPr>
            <a:endParaRPr lang="ru-RU" altLang="ru-RU" sz="20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defRPr/>
            </a:pPr>
            <a:r>
              <a:rPr lang="ru-RU" altLang="ru-RU" sz="2000" b="1" i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defRPr/>
            </a:pPr>
            <a:r>
              <a:rPr lang="ru-RU" alt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altLang="ru-RU" sz="16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defRPr/>
            </a:pPr>
            <a:endParaRPr lang="ru-RU" alt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defRPr/>
            </a:pPr>
            <a:r>
              <a:rPr lang="ru-RU" altLang="ru-RU" sz="16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</a:t>
            </a:r>
            <a:endParaRPr lang="ru-RU" altLang="ru-RU" sz="900" b="1" dirty="0" smtClean="0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  <a:p>
            <a:pPr marL="0" lvl="1" eaLnBrk="1" hangingPunct="1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buClr>
                <a:srgbClr val="3366CC"/>
              </a:buClr>
              <a:buSzPct val="80000"/>
              <a:buFontTx/>
              <a:buAutoNum type="arabicPeriod"/>
              <a:defRPr/>
            </a:pPr>
            <a:endParaRPr lang="ru-RU" altLang="ru-RU" sz="900" b="1" dirty="0" smtClean="0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50" name="Текст 3"/>
          <p:cNvSpPr txBox="1">
            <a:spLocks/>
          </p:cNvSpPr>
          <p:nvPr/>
        </p:nvSpPr>
        <p:spPr bwMode="auto">
          <a:xfrm>
            <a:off x="379413" y="6381750"/>
            <a:ext cx="70548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altLang="ru-RU" sz="1000">
              <a:solidFill>
                <a:srgbClr val="7F7F7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31" b="25043"/>
          <a:stretch>
            <a:fillRect/>
          </a:stretch>
        </p:blipFill>
        <p:spPr bwMode="auto">
          <a:xfrm>
            <a:off x="0" y="142852"/>
            <a:ext cx="864393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/>
          <a:lstStyle/>
          <a:p>
            <a:pPr>
              <a:buNone/>
            </a:pP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СИСТЕМА НАСТАВНИЧЕСТВА АКАДЕМИИ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системы Наставничества Академии                                    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профессиональная ориентация школьников;                                                                                                         - воспитание у школьников предпринимательского мышления и предприимчивости как интегрального качества всех успешных людей.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Наставничества.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партнерстве с Наставниками готовить школьников к взрослой жизни, вовлекать школьников к реализации  самого важного проекта в их жизни, проекта «Мой путь к успеху в будущей профессиональной деятельности».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Наставничества.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Способствовать развитию муниципальной и региональной экономик и предпринимательства посредством местного наставничества и воспитания у слушателей Академии предпринимательского мышления, потребности применять свои способности на  малой родине.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Инструменты реализации целей и задач Наставничества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- Программа "Предпринимательское образование детей";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Базовый курс "Твой успех – в твоих руках" (11 курсов);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Комплексная программа "Матрица карьеры"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31" b="25043"/>
          <a:stretch>
            <a:fillRect/>
          </a:stretch>
        </p:blipFill>
        <p:spPr bwMode="auto">
          <a:xfrm>
            <a:off x="285720" y="0"/>
            <a:ext cx="7555026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/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Наставническая компания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500063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Наставническая компания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компания,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берущая на себя в партнерстве с Академией  часть ответственности за подготовку школьников к их будущей профессиональной деятельности.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Наставническая компания – это компания:                                                                                   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заинтересованная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социализации и профессиональном самоопределении школьников                                                                                                                                    -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мотивирующая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школьников приступить к реализации самого главного проекта в их жизни: «Мой путь к успеху в будущей профессиональной деятельности»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заинтересованная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продвижении  среди школьников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информации о компании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заинтересованная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формировании своего кадрового резерва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заинтересованная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 формировании проектного мышления путем анонсирования среди слушателей Академии проработки реальных проектов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31" b="25043"/>
          <a:stretch>
            <a:fillRect/>
          </a:stretch>
        </p:blipFill>
        <p:spPr bwMode="auto">
          <a:xfrm>
            <a:off x="0" y="142852"/>
            <a:ext cx="8643938" cy="107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2335</TotalTime>
  <Words>1302</Words>
  <Application>Microsoft Office PowerPoint</Application>
  <PresentationFormat>Экран (4:3)</PresentationFormat>
  <Paragraphs>250</Paragraphs>
  <Slides>23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Тема Office</vt:lpstr>
      <vt:lpstr>23_Тема Office</vt:lpstr>
      <vt:lpstr>27_Тема Office</vt:lpstr>
      <vt:lpstr>24_Тема Office</vt:lpstr>
      <vt:lpstr>Слайд 1</vt:lpstr>
      <vt:lpstr>Слайд 2</vt:lpstr>
      <vt:lpstr>Слайд 3</vt:lpstr>
      <vt:lpstr>Слайд 4</vt:lpstr>
      <vt:lpstr>Слайд 5</vt:lpstr>
      <vt:lpstr>НАЦИОНАЛЬНАЯ АКАДЕМИЯ ПРЕДПРИНИМАТЕЛЬСТВА – ЭТО: </vt:lpstr>
      <vt:lpstr>         СИСТЕМА НАСТАВНИЧЕСТВА АКАДЕМИИ  </vt:lpstr>
      <vt:lpstr>Слайд 8</vt:lpstr>
      <vt:lpstr>                                                                   Наставническая компания</vt:lpstr>
      <vt:lpstr>Слайд 10</vt:lpstr>
      <vt:lpstr>Слайд 11</vt:lpstr>
      <vt:lpstr>Слайд 12</vt:lpstr>
      <vt:lpstr>   «БИЛЕТ В БУДУЩЕЕ» ОТ НАСТАВНИКА</vt:lpstr>
      <vt:lpstr>Результаты Наставничества</vt:lpstr>
      <vt:lpstr>Слайд 15</vt:lpstr>
      <vt:lpstr>Слайд 16</vt:lpstr>
      <vt:lpstr>Слайд 17</vt:lpstr>
      <vt:lpstr>   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Толстопятова</dc:creator>
  <cp:lastModifiedBy>director</cp:lastModifiedBy>
  <cp:revision>254</cp:revision>
  <dcterms:created xsi:type="dcterms:W3CDTF">2018-02-26T14:13:17Z</dcterms:created>
  <dcterms:modified xsi:type="dcterms:W3CDTF">2018-08-08T11:45:04Z</dcterms:modified>
</cp:coreProperties>
</file>