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</p:sldMasterIdLst>
  <p:notesMasterIdLst>
    <p:notesMasterId r:id="rId24"/>
  </p:notesMasterIdLst>
  <p:handoutMasterIdLst>
    <p:handoutMasterId r:id="rId25"/>
  </p:handoutMasterIdLst>
  <p:sldIdLst>
    <p:sldId id="347" r:id="rId3"/>
    <p:sldId id="428" r:id="rId4"/>
    <p:sldId id="430" r:id="rId5"/>
    <p:sldId id="444" r:id="rId6"/>
    <p:sldId id="446" r:id="rId7"/>
    <p:sldId id="447" r:id="rId8"/>
    <p:sldId id="448" r:id="rId9"/>
    <p:sldId id="449" r:id="rId10"/>
    <p:sldId id="383" r:id="rId11"/>
    <p:sldId id="433" r:id="rId12"/>
    <p:sldId id="432" r:id="rId13"/>
    <p:sldId id="434" r:id="rId14"/>
    <p:sldId id="413" r:id="rId15"/>
    <p:sldId id="443" r:id="rId16"/>
    <p:sldId id="440" r:id="rId17"/>
    <p:sldId id="441" r:id="rId18"/>
    <p:sldId id="425" r:id="rId19"/>
    <p:sldId id="379" r:id="rId20"/>
    <p:sldId id="378" r:id="rId21"/>
    <p:sldId id="380" r:id="rId22"/>
    <p:sldId id="374" r:id="rId2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B42"/>
    <a:srgbClr val="FFCC00"/>
    <a:srgbClr val="FF3300"/>
    <a:srgbClr val="FF00FF"/>
    <a:srgbClr val="8D1DE1"/>
    <a:srgbClr val="5B4C3F"/>
    <a:srgbClr val="00FFFF"/>
    <a:srgbClr val="FFFF00"/>
    <a:srgbClr val="FF7C8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42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4869684499314127E-2"/>
          <c:w val="0.96944444444444444"/>
          <c:h val="0.812144346154261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1038.99</c:v>
                </c:pt>
                <c:pt idx="1">
                  <c:v>1023.3</c:v>
                </c:pt>
                <c:pt idx="2">
                  <c:v>1075.1099999999999</c:v>
                </c:pt>
                <c:pt idx="3">
                  <c:v>1125.7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400.15</c:v>
                </c:pt>
                <c:pt idx="1">
                  <c:v>342.67</c:v>
                </c:pt>
                <c:pt idx="2">
                  <c:v>349.52</c:v>
                </c:pt>
                <c:pt idx="3">
                  <c:v>372.18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1723.98</c:v>
                </c:pt>
                <c:pt idx="1">
                  <c:v>1752</c:v>
                </c:pt>
                <c:pt idx="2">
                  <c:v>1466.44</c:v>
                </c:pt>
                <c:pt idx="3">
                  <c:v>1604.89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94080"/>
        <c:axId val="66904064"/>
      </c:barChart>
      <c:catAx>
        <c:axId val="668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6904064"/>
        <c:crosses val="autoZero"/>
        <c:auto val="1"/>
        <c:lblAlgn val="ctr"/>
        <c:lblOffset val="100"/>
        <c:noMultiLvlLbl val="0"/>
      </c:catAx>
      <c:valAx>
        <c:axId val="6690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89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86976"/>
        <c:axId val="89101056"/>
      </c:barChart>
      <c:catAx>
        <c:axId val="890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101056"/>
        <c:crosses val="autoZero"/>
        <c:auto val="1"/>
        <c:lblAlgn val="ctr"/>
        <c:lblOffset val="100"/>
        <c:noMultiLvlLbl val="0"/>
      </c:catAx>
      <c:valAx>
        <c:axId val="8910105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8908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46464"/>
        <c:axId val="90452352"/>
      </c:barChart>
      <c:catAx>
        <c:axId val="904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452352"/>
        <c:crosses val="autoZero"/>
        <c:auto val="1"/>
        <c:lblAlgn val="ctr"/>
        <c:lblOffset val="100"/>
        <c:noMultiLvlLbl val="0"/>
      </c:catAx>
      <c:valAx>
        <c:axId val="9045235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9044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707840"/>
        <c:axId val="90709376"/>
      </c:barChart>
      <c:catAx>
        <c:axId val="90707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709376"/>
        <c:crosses val="autoZero"/>
        <c:auto val="1"/>
        <c:lblAlgn val="ctr"/>
        <c:lblOffset val="100"/>
        <c:noMultiLvlLbl val="0"/>
      </c:catAx>
      <c:valAx>
        <c:axId val="9070937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907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681709895619065"/>
          <c:y val="0.17229260086465065"/>
          <c:w val="0.66303690167526141"/>
          <c:h val="0.763657338418466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7FD03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6A96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6EAEA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Лист1!$C$2:$C$14</c:f>
              <c:numCache>
                <c:formatCode>0</c:formatCode>
                <c:ptCount val="13"/>
                <c:pt idx="0">
                  <c:v>1489.4</c:v>
                </c:pt>
                <c:pt idx="1">
                  <c:v>847.2</c:v>
                </c:pt>
                <c:pt idx="2">
                  <c:v>172.5</c:v>
                </c:pt>
                <c:pt idx="3">
                  <c:v>9.1</c:v>
                </c:pt>
                <c:pt idx="4">
                  <c:v>9.6</c:v>
                </c:pt>
                <c:pt idx="5">
                  <c:v>210.7</c:v>
                </c:pt>
                <c:pt idx="6">
                  <c:v>15.1</c:v>
                </c:pt>
                <c:pt idx="7">
                  <c:v>132.5</c:v>
                </c:pt>
                <c:pt idx="8">
                  <c:v>31.7</c:v>
                </c:pt>
                <c:pt idx="9">
                  <c:v>36.1</c:v>
                </c:pt>
                <c:pt idx="10">
                  <c:v>77.5</c:v>
                </c:pt>
                <c:pt idx="11">
                  <c:v>78.5</c:v>
                </c:pt>
                <c:pt idx="12">
                  <c:v>168.5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1"/>
            <c:invertIfNegative val="0"/>
            <c:bubble3D val="0"/>
            <c:spPr>
              <a:solidFill>
                <a:srgbClr val="05CB42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7"/>
            <c:invertIfNegative val="0"/>
            <c:bubble3D val="0"/>
            <c:spPr>
              <a:solidFill>
                <a:srgbClr val="00FF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1"/>
            <c:invertIfNegative val="0"/>
            <c:bubble3D val="0"/>
            <c:spPr>
              <a:solidFill>
                <a:srgbClr val="FF00F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2"/>
            <c:invertIfNegative val="0"/>
            <c:bubble3D val="0"/>
            <c:spPr>
              <a:solidFill>
                <a:srgbClr val="5B4C3F"/>
              </a:solidFill>
              <a:effectLst>
                <a:outerShdw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cat>
            <c:strRef>
              <c:f>Лист1!$B$2:$B$14</c:f>
              <c:strCache>
                <c:ptCount val="13"/>
                <c:pt idx="0">
                  <c:v>Развитие образования</c:v>
                </c:pt>
                <c:pt idx="1">
                  <c:v>Социальная поддерэка граждан</c:v>
                </c:pt>
                <c:pt idx="2">
                  <c:v>Развитие ЖКХ, градостроительства, строительства и архитектуры</c:v>
                </c:pt>
                <c:pt idx="3">
                  <c:v>Молодежная политика</c:v>
                </c:pt>
                <c:pt idx="4">
                  <c:v>Модернизация экономики, развитие малого и среднего бизнеса, курорта и туризма, энергетики, промышленности и улучшение инвестиционного климата</c:v>
                </c:pt>
                <c:pt idx="5">
                  <c:v>Экология и охрана окружающей среды</c:v>
                </c:pt>
                <c:pt idx="6">
                  <c:v>Развитие физической культуры и спорта</c:v>
                </c:pt>
                <c:pt idx="7">
                  <c:v>Развитие транспортной системы и обеспечение безопасности дорожного движения</c:v>
                </c:pt>
                <c:pt idx="8">
                  <c:v>Безопастный пятигорск</c:v>
                </c:pt>
                <c:pt idx="9">
                  <c:v>Управление имуществом</c:v>
                </c:pt>
                <c:pt idx="10">
                  <c:v>Управление финансами</c:v>
                </c:pt>
                <c:pt idx="11">
                  <c:v>Сохранение и развитие культуры </c:v>
                </c:pt>
                <c:pt idx="12">
                  <c:v>Повышение открытости и эффективности деятельности администрации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1410</c:v>
                </c:pt>
                <c:pt idx="1">
                  <c:v>834.8</c:v>
                </c:pt>
                <c:pt idx="2">
                  <c:v>148.19999999999999</c:v>
                </c:pt>
                <c:pt idx="3">
                  <c:v>8.4</c:v>
                </c:pt>
                <c:pt idx="4">
                  <c:v>17.899999999999999</c:v>
                </c:pt>
                <c:pt idx="5">
                  <c:v>132.1</c:v>
                </c:pt>
                <c:pt idx="6">
                  <c:v>76.900000000000006</c:v>
                </c:pt>
                <c:pt idx="7">
                  <c:v>156.19999999999999</c:v>
                </c:pt>
                <c:pt idx="8">
                  <c:v>30.9</c:v>
                </c:pt>
                <c:pt idx="9">
                  <c:v>31.8</c:v>
                </c:pt>
                <c:pt idx="10">
                  <c:v>133.4</c:v>
                </c:pt>
                <c:pt idx="11">
                  <c:v>75.599999999999994</c:v>
                </c:pt>
                <c:pt idx="12">
                  <c:v>170.9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9855360"/>
        <c:axId val="99853824"/>
        <c:axId val="0"/>
      </c:bar3DChart>
      <c:valAx>
        <c:axId val="99853824"/>
        <c:scaling>
          <c:orientation val="minMax"/>
        </c:scaling>
        <c:delete val="1"/>
        <c:axPos val="b"/>
        <c:majorGridlines/>
        <c:numFmt formatCode="0" sourceLinked="1"/>
        <c:majorTickMark val="out"/>
        <c:minorTickMark val="none"/>
        <c:tickLblPos val="nextTo"/>
        <c:crossAx val="99855360"/>
        <c:crosses val="autoZero"/>
        <c:crossBetween val="between"/>
      </c:valAx>
      <c:catAx>
        <c:axId val="99855360"/>
        <c:scaling>
          <c:orientation val="minMax"/>
        </c:scaling>
        <c:delete val="1"/>
        <c:axPos val="l"/>
        <c:majorTickMark val="out"/>
        <c:minorTickMark val="none"/>
        <c:tickLblPos val="nextTo"/>
        <c:crossAx val="99853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7.1</c:v>
                </c:pt>
                <c:pt idx="1">
                  <c:v>6.0460000000000003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39.6</c:v>
                </c:pt>
                <c:pt idx="1">
                  <c:v>127.7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7.1</c:v>
                </c:pt>
                <c:pt idx="1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10.3</c:v>
                </c:pt>
                <c:pt idx="1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9.5</c:v>
                </c:pt>
                <c:pt idx="1">
                  <c:v>1.4710000000000001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258432"/>
        <c:axId val="90276608"/>
        <c:axId val="0"/>
      </c:bar3DChart>
      <c:catAx>
        <c:axId val="9025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276608"/>
        <c:crosses val="autoZero"/>
        <c:auto val="1"/>
        <c:lblAlgn val="ctr"/>
        <c:lblOffset val="100"/>
        <c:noMultiLvlLbl val="0"/>
      </c:catAx>
      <c:valAx>
        <c:axId val="902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5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2808</c:v>
                </c:pt>
                <c:pt idx="1">
                  <c:v>335.7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571.6</c:v>
                </c:pt>
                <c:pt idx="1">
                  <c:v>709.8</c:v>
                </c:pt>
                <c:pt idx="2">
                  <c:v>845.9</c:v>
                </c:pt>
                <c:pt idx="3">
                  <c:v>875.9</c:v>
                </c:pt>
                <c:pt idx="4">
                  <c:v>875.9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01824"/>
        <c:axId val="100324096"/>
      </c:lineChart>
      <c:catAx>
        <c:axId val="10030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324096"/>
        <c:crosses val="autoZero"/>
        <c:auto val="1"/>
        <c:lblAlgn val="ctr"/>
        <c:lblOffset val="100"/>
        <c:noMultiLvlLbl val="0"/>
      </c:catAx>
      <c:valAx>
        <c:axId val="10032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30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567.9</c:v>
                </c:pt>
                <c:pt idx="1">
                  <c:v>703.2</c:v>
                </c:pt>
                <c:pt idx="2">
                  <c:v>839.3</c:v>
                </c:pt>
                <c:pt idx="3">
                  <c:v>869.3</c:v>
                </c:pt>
                <c:pt idx="4">
                  <c:v>869.3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701312"/>
        <c:axId val="102711296"/>
        <c:axId val="0"/>
      </c:bar3DChart>
      <c:catAx>
        <c:axId val="1027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70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428625" cap="rnd">
              <a:solidFill>
                <a:srgbClr val="0066FF"/>
              </a:solidFill>
              <a:headEnd type="none"/>
              <a:tail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22222222212E-3"/>
                  <c:y val="-5.521318508249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11.38</c:v>
                </c:pt>
                <c:pt idx="1">
                  <c:v>13</c:v>
                </c:pt>
                <c:pt idx="2">
                  <c:v>12.52</c:v>
                </c:pt>
                <c:pt idx="3">
                  <c:v>9.6999999999999993</c:v>
                </c:pt>
                <c:pt idx="4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03328"/>
        <c:axId val="102804864"/>
      </c:lineChart>
      <c:catAx>
        <c:axId val="1028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102804864"/>
        <c:crosses val="autoZero"/>
        <c:auto val="1"/>
        <c:lblAlgn val="ctr"/>
        <c:lblOffset val="100"/>
        <c:noMultiLvlLbl val="0"/>
      </c:catAx>
      <c:valAx>
        <c:axId val="102804864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0280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519.37</c:v>
                </c:pt>
                <c:pt idx="1">
                  <c:v>520</c:v>
                </c:pt>
                <c:pt idx="2">
                  <c:v>559.29</c:v>
                </c:pt>
                <c:pt idx="3">
                  <c:v>586.64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12.69</c:v>
                </c:pt>
                <c:pt idx="1">
                  <c:v>12.23</c:v>
                </c:pt>
                <c:pt idx="2">
                  <c:v>15</c:v>
                </c:pt>
                <c:pt idx="3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248.98</c:v>
                </c:pt>
                <c:pt idx="1">
                  <c:v>223.03</c:v>
                </c:pt>
                <c:pt idx="2">
                  <c:v>239.2</c:v>
                </c:pt>
                <c:pt idx="3">
                  <c:v>254.84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78.92</c:v>
                </c:pt>
                <c:pt idx="1">
                  <c:v>83.36</c:v>
                </c:pt>
                <c:pt idx="2">
                  <c:v>90.59</c:v>
                </c:pt>
                <c:pt idx="3">
                  <c:v>105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157.59</c:v>
                </c:pt>
                <c:pt idx="1">
                  <c:v>159.49</c:v>
                </c:pt>
                <c:pt idx="2">
                  <c:v>144.61000000000001</c:v>
                </c:pt>
                <c:pt idx="3">
                  <c:v>135.16999999999999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21.46</c:v>
                </c:pt>
                <c:pt idx="1">
                  <c:v>25.21</c:v>
                </c:pt>
                <c:pt idx="2">
                  <c:v>26.42</c:v>
                </c:pt>
                <c:pt idx="3">
                  <c:v>27.55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29152"/>
        <c:axId val="88543232"/>
      </c:barChart>
      <c:catAx>
        <c:axId val="885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8543232"/>
        <c:crosses val="autoZero"/>
        <c:auto val="1"/>
        <c:lblAlgn val="ctr"/>
        <c:lblOffset val="100"/>
        <c:noMultiLvlLbl val="0"/>
      </c:catAx>
      <c:valAx>
        <c:axId val="88543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52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28.8</c:v>
                </c:pt>
                <c:pt idx="1">
                  <c:v>37.5</c:v>
                </c:pt>
                <c:pt idx="2">
                  <c:v>90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прогноз 2016</c:v>
                </c:pt>
                <c:pt idx="2">
                  <c:v>план 2017</c:v>
                </c:pt>
                <c:pt idx="3">
                  <c:v> 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27456"/>
        <c:axId val="101441536"/>
      </c:lineChart>
      <c:catAx>
        <c:axId val="1014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01441536"/>
        <c:crosses val="autoZero"/>
        <c:auto val="1"/>
        <c:lblAlgn val="ctr"/>
        <c:lblOffset val="100"/>
        <c:noMultiLvlLbl val="0"/>
      </c:catAx>
      <c:valAx>
        <c:axId val="10144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27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1.89</c:v>
                </c:pt>
                <c:pt idx="1">
                  <c:v>3.42</c:v>
                </c:pt>
                <c:pt idx="2">
                  <c:v>5.49</c:v>
                </c:pt>
                <c:pt idx="3">
                  <c:v>5.71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муниципального имущества2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172.79</c:v>
                </c:pt>
                <c:pt idx="1">
                  <c:v>172.8</c:v>
                </c:pt>
                <c:pt idx="2">
                  <c:v>173.83</c:v>
                </c:pt>
                <c:pt idx="3">
                  <c:v>173.84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бюджета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9.9499999999999993</c:v>
                </c:pt>
                <c:pt idx="1">
                  <c:v>5.03</c:v>
                </c:pt>
                <c:pt idx="2">
                  <c:v>5.03</c:v>
                </c:pt>
                <c:pt idx="3">
                  <c:v>5.03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муницйипального имущества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188.95</c:v>
                </c:pt>
                <c:pt idx="1">
                  <c:v>137.33000000000001</c:v>
                </c:pt>
                <c:pt idx="2">
                  <c:v>138.72999999999999</c:v>
                </c:pt>
                <c:pt idx="3">
                  <c:v>161.16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14.08</c:v>
                </c:pt>
                <c:pt idx="1">
                  <c:v>13.95</c:v>
                </c:pt>
                <c:pt idx="2">
                  <c:v>13.95</c:v>
                </c:pt>
                <c:pt idx="3">
                  <c:v>13.95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1.418439716312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1.985815602836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184397163120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12.5</c:v>
                </c:pt>
                <c:pt idx="1">
                  <c:v>10.15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632320"/>
        <c:axId val="88654592"/>
      </c:barChart>
      <c:catAx>
        <c:axId val="886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8654592"/>
        <c:crosses val="autoZero"/>
        <c:auto val="1"/>
        <c:lblAlgn val="ctr"/>
        <c:lblOffset val="100"/>
        <c:noMultiLvlLbl val="0"/>
      </c:catAx>
      <c:valAx>
        <c:axId val="8865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63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8368794326241137E-3"/>
          <c:w val="1"/>
          <c:h val="0.88926634740133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88.66</c:v>
                </c:pt>
                <c:pt idx="1">
                  <c:v>0.75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1634</c:v>
                </c:pt>
                <c:pt idx="1">
                  <c:v>1639.8</c:v>
                </c:pt>
                <c:pt idx="2">
                  <c:v>1464.6</c:v>
                </c:pt>
                <c:pt idx="3">
                  <c:v>1603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1.27</c:v>
                </c:pt>
                <c:pt idx="1">
                  <c:v>1.36</c:v>
                </c:pt>
                <c:pt idx="2">
                  <c:v>1.27</c:v>
                </c:pt>
                <c:pt idx="3">
                  <c:v>1.27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15266688094459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110,17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110.17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20672"/>
        <c:axId val="89038848"/>
      </c:barChart>
      <c:catAx>
        <c:axId val="8902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9038848"/>
        <c:crosses val="autoZero"/>
        <c:auto val="1"/>
        <c:lblAlgn val="ctr"/>
        <c:lblOffset val="100"/>
        <c:noMultiLvlLbl val="0"/>
      </c:catAx>
      <c:valAx>
        <c:axId val="8903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2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854720"/>
        <c:axId val="71856512"/>
      </c:barChart>
      <c:catAx>
        <c:axId val="7185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856512"/>
        <c:crosses val="autoZero"/>
        <c:auto val="1"/>
        <c:lblAlgn val="ctr"/>
        <c:lblOffset val="100"/>
        <c:noMultiLvlLbl val="0"/>
      </c:catAx>
      <c:valAx>
        <c:axId val="7185651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7185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3303679464062082E-2"/>
          <c:w val="1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931392"/>
        <c:axId val="71932928"/>
      </c:barChart>
      <c:catAx>
        <c:axId val="7193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932928"/>
        <c:crosses val="autoZero"/>
        <c:auto val="1"/>
        <c:lblAlgn val="ctr"/>
        <c:lblOffset val="100"/>
        <c:noMultiLvlLbl val="0"/>
      </c:catAx>
      <c:valAx>
        <c:axId val="7193292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719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984256"/>
        <c:axId val="71985792"/>
      </c:barChart>
      <c:catAx>
        <c:axId val="719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985792"/>
        <c:crosses val="autoZero"/>
        <c:auto val="1"/>
        <c:lblAlgn val="ctr"/>
        <c:lblOffset val="100"/>
        <c:noMultiLvlLbl val="0"/>
      </c:catAx>
      <c:valAx>
        <c:axId val="7198579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7198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521279631542675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020352"/>
        <c:axId val="72021888"/>
      </c:barChart>
      <c:catAx>
        <c:axId val="720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021888"/>
        <c:crosses val="autoZero"/>
        <c:auto val="1"/>
        <c:lblAlgn val="ctr"/>
        <c:lblOffset val="100"/>
        <c:noMultiLvlLbl val="0"/>
      </c:catAx>
      <c:valAx>
        <c:axId val="72021888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7202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9347199497558199E-2"/>
          <c:w val="0.96368352788586253"/>
          <c:h val="0.8855524305248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67520"/>
        <c:axId val="89069056"/>
      </c:barChart>
      <c:catAx>
        <c:axId val="8906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069056"/>
        <c:crosses val="autoZero"/>
        <c:auto val="1"/>
        <c:lblAlgn val="ctr"/>
        <c:lblOffset val="100"/>
        <c:noMultiLvlLbl val="0"/>
      </c:catAx>
      <c:valAx>
        <c:axId val="89069056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890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37EE244B-617A-443A-9A55-D3CD82486413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72D58869-0F57-477C-8F99-6FF8469C33D9}" type="parTrans" cxnId="{09D10061-D2D9-4554-9D38-99A2625E5CD2}">
      <dgm:prSet/>
      <dgm:spPr/>
      <dgm:t>
        <a:bodyPr/>
        <a:lstStyle/>
        <a:p>
          <a:endParaRPr lang="ru-RU"/>
        </a:p>
      </dgm:t>
    </dgm:pt>
    <dgm:pt modelId="{B09D7619-DFE2-4305-8C33-E4573733F409}" type="sibTrans" cxnId="{09D10061-D2D9-4554-9D38-99A2625E5CD2}">
      <dgm:prSet/>
      <dgm:spPr/>
      <dgm:t>
        <a:bodyPr/>
        <a:lstStyle/>
        <a:p>
          <a:endParaRPr lang="ru-RU"/>
        </a:p>
      </dgm:t>
    </dgm:pt>
    <dgm:pt modelId="{FA2F3B10-F52C-4C6B-ACD2-D370A0A1239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dirty="0">
            <a:solidFill>
              <a:srgbClr val="002060"/>
            </a:solidFill>
          </a:endParaRPr>
        </a:p>
      </dgm:t>
    </dgm:pt>
    <dgm:pt modelId="{A81CE6D2-C3C0-48A5-A12E-9CBC724B6535}" type="parTrans" cxnId="{1A09FAA0-AA99-4EFB-9DC3-9DDDD5C7349F}">
      <dgm:prSet/>
      <dgm:spPr/>
      <dgm:t>
        <a:bodyPr/>
        <a:lstStyle/>
        <a:p>
          <a:endParaRPr lang="ru-RU"/>
        </a:p>
      </dgm:t>
    </dgm:pt>
    <dgm:pt modelId="{FF5E864C-F897-436C-883E-89C321B587E3}" type="sibTrans" cxnId="{1A09FAA0-AA99-4EFB-9DC3-9DDDD5C7349F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3D90E838-6354-4387-9647-AF382D7F2DAB}" type="pres">
      <dgm:prSet presAssocID="{37EE244B-617A-443A-9A55-D3CD82486413}" presName="composite" presStyleCnt="0"/>
      <dgm:spPr/>
    </dgm:pt>
    <dgm:pt modelId="{B48E2E25-E321-4AF5-B8FB-3F6E821A6217}" type="pres">
      <dgm:prSet presAssocID="{37EE244B-617A-443A-9A55-D3CD824864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E787-A830-49B5-A825-190F40D2AB55}" type="pres">
      <dgm:prSet presAssocID="{37EE244B-617A-443A-9A55-D3CD824864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2B225-5811-4EF5-B18D-E3EB46B4DF90}" type="pres">
      <dgm:prSet presAssocID="{B09D7619-DFE2-4305-8C33-E4573733F409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10061-D2D9-4554-9D38-99A2625E5CD2}" srcId="{5F5DE68F-F953-4E13-B55C-4BBF89B13FDF}" destId="{37EE244B-617A-443A-9A55-D3CD82486413}" srcOrd="1" destOrd="0" parTransId="{72D58869-0F57-477C-8F99-6FF8469C33D9}" sibTransId="{B09D7619-DFE2-4305-8C33-E4573733F409}"/>
    <dgm:cxn modelId="{1A09FAA0-AA99-4EFB-9DC3-9DDDD5C7349F}" srcId="{37EE244B-617A-443A-9A55-D3CD82486413}" destId="{FA2F3B10-F52C-4C6B-ACD2-D370A0A12396}" srcOrd="0" destOrd="0" parTransId="{A81CE6D2-C3C0-48A5-A12E-9CBC724B6535}" sibTransId="{FF5E864C-F897-436C-883E-89C321B587E3}"/>
    <dgm:cxn modelId="{E819D6DF-C5D5-4CFE-8902-DEDA429D5568}" srcId="{5F5DE68F-F953-4E13-B55C-4BBF89B13FDF}" destId="{DE1D4E51-675C-40D8-8DE4-5F5DE8DFD5D5}" srcOrd="2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6E2410C0-F742-487D-9A0F-2AB63D590569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E146B8C6-6D19-412D-8746-041D614C6E05}" type="presOf" srcId="{6E742FCF-D64E-4CEE-B348-A6C4475212C0}" destId="{79437358-ACC2-4BB4-9FE2-4C4ED96D32E5}" srcOrd="0" destOrd="0" presId="urn:microsoft.com/office/officeart/2005/8/layout/chevron2"/>
    <dgm:cxn modelId="{6E7DAAC1-AB3E-41BC-8BFC-5535DE1992A8}" type="presOf" srcId="{8065BCFF-1FAA-4773-BB0B-7D0C6E13054C}" destId="{0BF30A26-D659-40D1-B960-04ED5F9C8592}" srcOrd="0" destOrd="0" presId="urn:microsoft.com/office/officeart/2005/8/layout/chevron2"/>
    <dgm:cxn modelId="{7714BD7A-69F8-4D85-B820-8F6E727E9A4C}" type="presOf" srcId="{FA2F3B10-F52C-4C6B-ACD2-D370A0A12396}" destId="{E7FBE787-A830-49B5-A825-190F40D2AB55}" srcOrd="0" destOrd="0" presId="urn:microsoft.com/office/officeart/2005/8/layout/chevron2"/>
    <dgm:cxn modelId="{4847AE74-9634-4CFE-A161-4B466838E5CC}" type="presOf" srcId="{5F5DE68F-F953-4E13-B55C-4BBF89B13FDF}" destId="{82CE1CC5-475D-4675-9B32-A7F831B14772}" srcOrd="0" destOrd="0" presId="urn:microsoft.com/office/officeart/2005/8/layout/chevron2"/>
    <dgm:cxn modelId="{D9B3732A-2277-40BD-8C01-15E06A468537}" type="presOf" srcId="{D74D244D-D25D-458B-8031-D8853C995456}" destId="{E410C428-0C9A-4B2A-8448-D12064F7A46F}" srcOrd="0" destOrd="0" presId="urn:microsoft.com/office/officeart/2005/8/layout/chevron2"/>
    <dgm:cxn modelId="{D0F24A18-0E44-4C1C-AD08-D0C85AB5750E}" type="presOf" srcId="{37EE244B-617A-443A-9A55-D3CD82486413}" destId="{B48E2E25-E321-4AF5-B8FB-3F6E821A6217}" srcOrd="0" destOrd="0" presId="urn:microsoft.com/office/officeart/2005/8/layout/chevron2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A44BC319-F7A7-40EE-97B3-89C6CAABA93D}" type="presParOf" srcId="{82CE1CC5-475D-4675-9B32-A7F831B14772}" destId="{6E637644-930A-4255-9DEE-7E1169D4CC9B}" srcOrd="0" destOrd="0" presId="urn:microsoft.com/office/officeart/2005/8/layout/chevron2"/>
    <dgm:cxn modelId="{EA2E2E9D-7D9B-4453-BA84-608D5D1AE5AD}" type="presParOf" srcId="{6E637644-930A-4255-9DEE-7E1169D4CC9B}" destId="{E410C428-0C9A-4B2A-8448-D12064F7A46F}" srcOrd="0" destOrd="0" presId="urn:microsoft.com/office/officeart/2005/8/layout/chevron2"/>
    <dgm:cxn modelId="{B83B860C-5D27-486F-B39A-007E43ECC158}" type="presParOf" srcId="{6E637644-930A-4255-9DEE-7E1169D4CC9B}" destId="{79437358-ACC2-4BB4-9FE2-4C4ED96D32E5}" srcOrd="1" destOrd="0" presId="urn:microsoft.com/office/officeart/2005/8/layout/chevron2"/>
    <dgm:cxn modelId="{4866FC25-F8EB-4333-91EA-E77ECE6AD0C2}" type="presParOf" srcId="{82CE1CC5-475D-4675-9B32-A7F831B14772}" destId="{F28FD083-6475-40F9-8E26-2FB80D1CC9F5}" srcOrd="1" destOrd="0" presId="urn:microsoft.com/office/officeart/2005/8/layout/chevron2"/>
    <dgm:cxn modelId="{CE913DE6-BAB4-4131-AC0D-CAA1ACDD99A5}" type="presParOf" srcId="{82CE1CC5-475D-4675-9B32-A7F831B14772}" destId="{3D90E838-6354-4387-9647-AF382D7F2DAB}" srcOrd="2" destOrd="0" presId="urn:microsoft.com/office/officeart/2005/8/layout/chevron2"/>
    <dgm:cxn modelId="{B132383E-C60C-4949-9BE4-35844C7FF788}" type="presParOf" srcId="{3D90E838-6354-4387-9647-AF382D7F2DAB}" destId="{B48E2E25-E321-4AF5-B8FB-3F6E821A6217}" srcOrd="0" destOrd="0" presId="urn:microsoft.com/office/officeart/2005/8/layout/chevron2"/>
    <dgm:cxn modelId="{DAFAEC2B-6740-4EDA-9AFB-CA94F7476DBF}" type="presParOf" srcId="{3D90E838-6354-4387-9647-AF382D7F2DAB}" destId="{E7FBE787-A830-49B5-A825-190F40D2AB55}" srcOrd="1" destOrd="0" presId="urn:microsoft.com/office/officeart/2005/8/layout/chevron2"/>
    <dgm:cxn modelId="{DFF734F4-7961-42A9-8EA4-49AA6E42F192}" type="presParOf" srcId="{82CE1CC5-475D-4675-9B32-A7F831B14772}" destId="{C572B225-5811-4EF5-B18D-E3EB46B4DF90}" srcOrd="3" destOrd="0" presId="urn:microsoft.com/office/officeart/2005/8/layout/chevron2"/>
    <dgm:cxn modelId="{628E95BB-7E70-4E2D-A5C8-225F9D32163D}" type="presParOf" srcId="{82CE1CC5-475D-4675-9B32-A7F831B14772}" destId="{4975C149-0E39-447A-8A27-E9F9E417C591}" srcOrd="4" destOrd="0" presId="urn:microsoft.com/office/officeart/2005/8/layout/chevron2"/>
    <dgm:cxn modelId="{4ABC8732-1B99-4CB3-9295-E2AC53D3BCFA}" type="presParOf" srcId="{4975C149-0E39-447A-8A27-E9F9E417C591}" destId="{1C527DB3-7B1A-4779-99EE-1359F8B679C6}" srcOrd="0" destOrd="0" presId="urn:microsoft.com/office/officeart/2005/8/layout/chevron2"/>
    <dgm:cxn modelId="{19EFB939-012C-452B-B31C-CEB28D61AB8C}" type="presParOf" srcId="{4975C149-0E39-447A-8A27-E9F9E417C591}" destId="{0BF30A26-D659-40D1-B960-04ED5F9C85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C428-0C9A-4B2A-8448-D12064F7A46F}">
      <dsp:nvSpPr>
        <dsp:cNvPr id="0" name=""/>
        <dsp:cNvSpPr/>
      </dsp:nvSpPr>
      <dsp:spPr>
        <a:xfrm rot="5400000">
          <a:off x="-252275" y="253262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589629"/>
        <a:ext cx="1177286" cy="504552"/>
      </dsp:txXfrm>
    </dsp:sp>
    <dsp:sp modelId="{79437358-ACC2-4BB4-9FE2-4C4ED96D32E5}">
      <dsp:nvSpPr>
        <dsp:cNvPr id="0" name=""/>
        <dsp:cNvSpPr/>
      </dsp:nvSpPr>
      <dsp:spPr>
        <a:xfrm rot="5400000">
          <a:off x="4242570" y="-3064296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54352"/>
        <a:ext cx="7170397" cy="986464"/>
      </dsp:txXfrm>
    </dsp:sp>
    <dsp:sp modelId="{B48E2E25-E321-4AF5-B8FB-3F6E821A6217}">
      <dsp:nvSpPr>
        <dsp:cNvPr id="0" name=""/>
        <dsp:cNvSpPr/>
      </dsp:nvSpPr>
      <dsp:spPr>
        <a:xfrm rot="5400000">
          <a:off x="-252275" y="1741806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2078173"/>
        <a:ext cx="1177286" cy="504552"/>
      </dsp:txXfrm>
    </dsp:sp>
    <dsp:sp modelId="{E7FBE787-A830-49B5-A825-190F40D2AB55}">
      <dsp:nvSpPr>
        <dsp:cNvPr id="0" name=""/>
        <dsp:cNvSpPr/>
      </dsp:nvSpPr>
      <dsp:spPr>
        <a:xfrm rot="5400000">
          <a:off x="4242570" y="-1575752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Адаптация расходов к новым условиям при необходимости сохранения уровня принятых социальных обязательств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1542896"/>
        <a:ext cx="7170397" cy="986464"/>
      </dsp:txXfrm>
    </dsp:sp>
    <dsp:sp modelId="{1C527DB3-7B1A-4779-99EE-1359F8B679C6}">
      <dsp:nvSpPr>
        <dsp:cNvPr id="0" name=""/>
        <dsp:cNvSpPr/>
      </dsp:nvSpPr>
      <dsp:spPr>
        <a:xfrm rot="5400000">
          <a:off x="-252275" y="3230350"/>
          <a:ext cx="1681838" cy="1177286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3566717"/>
        <a:ext cx="1177286" cy="504552"/>
      </dsp:txXfrm>
    </dsp:sp>
    <dsp:sp modelId="{0BF30A26-D659-40D1-B960-04ED5F9C8592}">
      <dsp:nvSpPr>
        <dsp:cNvPr id="0" name=""/>
        <dsp:cNvSpPr/>
      </dsp:nvSpPr>
      <dsp:spPr>
        <a:xfrm rot="5400000">
          <a:off x="4242570" y="-87209"/>
          <a:ext cx="1093194" cy="7223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Снижение долговой нагрузки и сокращение дефицита бюджета в плановом периоде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177287" y="3031439"/>
        <a:ext cx="7170397" cy="9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0.86809</cdr:x>
      <cdr:y>0.92438</cdr:y>
    </cdr:from>
    <cdr:to>
      <cdr:x>1</cdr:x>
      <cdr:y>0.9537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38675" y="600479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0.12836</cdr:x>
      <cdr:y>0.08243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17371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445,9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13,7%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27.03.2017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27.03.2017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27.03.2017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2017 год и плановый период 2018-2019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34743"/>
              </p:ext>
            </p:extLst>
          </p:nvPr>
        </p:nvGraphicFramePr>
        <p:xfrm>
          <a:off x="0" y="1477818"/>
          <a:ext cx="9144001" cy="672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375"/>
                <a:gridCol w="2371725"/>
                <a:gridCol w="1866901"/>
              </a:tblGrid>
              <a:tr h="88456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Соотношение средней заработной платы по категории работников и средней заработной платы в Ставропольском крае, 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Средняя заработная плата по категориям работников,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141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Средний доход от трудовой деятельности в Ставропольском крае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21 167,20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124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Педагогические работники муниципальных организаций дошкольного  образования детей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21 167,20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512487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Работники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19 304,50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318443"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r>
                        <a:rPr lang="ru-RU" i="0" dirty="0" smtClean="0">
                          <a:latin typeface="+mn-lt"/>
                        </a:rPr>
                        <a:t>Педагогические работники муниципальных организаций дополнительного образования детей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20 108,84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907"/>
              </p:ext>
            </p:extLst>
          </p:nvPr>
        </p:nvGraphicFramePr>
        <p:xfrm>
          <a:off x="0" y="1361512"/>
          <a:ext cx="9144000" cy="549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350"/>
                <a:gridCol w="1428750"/>
                <a:gridCol w="1104900"/>
                <a:gridCol w="1143000"/>
                <a:gridCol w="1143000"/>
              </a:tblGrid>
              <a:tr h="8698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Единица измерения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</a:t>
                      </a:r>
                      <a:r>
                        <a:rPr lang="ru-RU" i="0" baseline="0" dirty="0" smtClean="0">
                          <a:latin typeface="+mn-lt"/>
                        </a:rPr>
                        <a:t> расходов на коммунальные услуги (с учетом фактического потребления в 2016 году) 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102,35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102,19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101,91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39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2965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Индексация расходов на исполнение публичных нормативных обязательств (нормативным методом исходя из численности потребителей)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услуг связи, стоимости основных средств, прочих услуг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629440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Индексация расходов на оплату труда муниципальных служащих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2017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37558"/>
              </p:ext>
            </p:extLst>
          </p:nvPr>
        </p:nvGraphicFramePr>
        <p:xfrm>
          <a:off x="0" y="14668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425"/>
                <a:gridCol w="1790700"/>
                <a:gridCol w="12858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4615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16614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192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290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580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2017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816988" y="5216372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51445" y="4680049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914792" y="3829623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86026" y="305231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7178" y="2473759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00050" y="6046577"/>
            <a:ext cx="4099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12,3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9884" y="1403662"/>
            <a:ext cx="4045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146,08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rot="321410">
            <a:off x="4730899" y="5844531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Кап. ремонт, ремонт дворовых территорий МКД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1891945"/>
              </p:ext>
            </p:extLst>
          </p:nvPr>
        </p:nvGraphicFramePr>
        <p:xfrm>
          <a:off x="0" y="1397000"/>
          <a:ext cx="9610725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38300" y="206259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9709" y="1477819"/>
            <a:ext cx="150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146,08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2464764" y="1300309"/>
            <a:ext cx="1652974" cy="210430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05822" y="2236184"/>
            <a:ext cx="131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-1,6%</a:t>
            </a:r>
            <a:endParaRPr lang="ru-RU" sz="32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74%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2421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1401,8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48549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864,1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77,4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77,7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2454579"/>
              </p:ext>
            </p:extLst>
          </p:nvPr>
        </p:nvGraphicFramePr>
        <p:xfrm>
          <a:off x="-523875" y="184715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43875" y="1873200"/>
            <a:ext cx="2799350" cy="107511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-12,9%</a:t>
            </a:r>
            <a:endParaRPr lang="ru-RU" sz="28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146,8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18,9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193,6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70,9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Карпова\Карта_для_Карповой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566"/>
            <a:ext cx="9144000" cy="58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-199634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2017 год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775" y="5163568"/>
            <a:ext cx="2706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офинансирование строительства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школы на 500 мест –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 млн. руб.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2465" y="1167808"/>
            <a:ext cx="319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ПСД по строительству </a:t>
            </a:r>
            <a:r>
              <a:rPr lang="ru-RU" b="1" dirty="0">
                <a:solidFill>
                  <a:srgbClr val="002060"/>
                </a:solidFill>
                <a:latin typeface="+mn-lt"/>
                <a:ea typeface="Times New Roman"/>
              </a:rPr>
              <a:t>подземного пешеходного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Times New Roman"/>
              </a:rPr>
              <a:t>перехода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Times New Roman"/>
              </a:rPr>
              <a:t>1,4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950" y="4719584"/>
            <a:ext cx="2714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ПСД 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рекультивации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полигона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ТБО по ул. Маршала Жукова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2,89 млн. руб.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95426" y="4019550"/>
            <a:ext cx="1943100" cy="12477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68002" y="2466975"/>
            <a:ext cx="146723" cy="1400175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43351" y="5343471"/>
            <a:ext cx="2400299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5397590"/>
              </p:ext>
            </p:extLst>
          </p:nvPr>
        </p:nvGraphicFramePr>
        <p:xfrm>
          <a:off x="938212" y="1205635"/>
          <a:ext cx="7731172" cy="452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4366451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0219947"/>
              </p:ext>
            </p:extLst>
          </p:nvPr>
        </p:nvGraphicFramePr>
        <p:xfrm>
          <a:off x="0" y="1752599"/>
          <a:ext cx="9144000" cy="49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формирования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на 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2018 и 2019 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8971470"/>
              </p:ext>
            </p:extLst>
          </p:nvPr>
        </p:nvGraphicFramePr>
        <p:xfrm>
          <a:off x="371476" y="1930400"/>
          <a:ext cx="8401049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216275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формирования доходов бюджета 2017 года и планового периода 2018-2019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45361"/>
              </p:ext>
            </p:extLst>
          </p:nvPr>
        </p:nvGraphicFramePr>
        <p:xfrm>
          <a:off x="0" y="1334943"/>
          <a:ext cx="9144000" cy="552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38200"/>
                <a:gridCol w="971550"/>
                <a:gridCol w="876300"/>
                <a:gridCol w="876300"/>
                <a:gridCol w="847725"/>
                <a:gridCol w="847725"/>
              </a:tblGrid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1227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Нормативы отчислений: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2464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налог на доходы физических лиц (НДФЛ)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25,73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130346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0,2920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0,2816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i="0" dirty="0" smtClean="0">
                          <a:latin typeface="+mn-lt"/>
                        </a:rPr>
                        <a:t>0,2803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833704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40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55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843185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Коэффициент роста НДФЛ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103,72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101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100,1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+mn-lt"/>
                        </a:rPr>
                        <a:t>104,8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95299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Индекс потребительских цен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107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105,5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104,3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6825237"/>
              </p:ext>
            </p:extLst>
          </p:nvPr>
        </p:nvGraphicFramePr>
        <p:xfrm>
          <a:off x="0" y="1352550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477819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3163,12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63" y="165643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3118,06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7806" y="1792144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2891,08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5" y="1607478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3102,77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58455" y="1960752"/>
            <a:ext cx="2258649" cy="65015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07577" y="2025767"/>
            <a:ext cx="2309812" cy="233252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17389" y="2008115"/>
            <a:ext cx="2157415" cy="250904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93800"/>
              </p:ext>
            </p:extLst>
          </p:nvPr>
        </p:nvGraphicFramePr>
        <p:xfrm>
          <a:off x="-404813" y="1347878"/>
          <a:ext cx="91440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21554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82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6" y="6312426"/>
            <a:ext cx="104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9899" y="576241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совокупный доход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621554" y="6421548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19900" y="6433216"/>
            <a:ext cx="274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144077" y="582462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668239" y="5807573"/>
            <a:ext cx="251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5144077" y="6417320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801301" y="6205628"/>
            <a:ext cx="25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2747882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3" y="5848470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3741" y="6452652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97391" y="5848470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790873"/>
            <a:ext cx="240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при пользовании природными ресурсами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25" y="6312426"/>
            <a:ext cx="280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2231" y="5759440"/>
            <a:ext cx="186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оказания платных услуг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неналоговых доходов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397392" y="6408479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4117" y="6317456"/>
            <a:ext cx="274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муниципального имущества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706753" y="5811858"/>
            <a:ext cx="466725" cy="381000"/>
          </a:xfrm>
          <a:prstGeom prst="flowChart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9588" y="5848470"/>
            <a:ext cx="109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6706753" y="6312426"/>
            <a:ext cx="466725" cy="381000"/>
          </a:xfrm>
          <a:prstGeom prst="flowChartProcess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3478" y="6266259"/>
            <a:ext cx="200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неналоговые доходы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3924285"/>
              </p:ext>
            </p:extLst>
          </p:nvPr>
        </p:nvGraphicFramePr>
        <p:xfrm>
          <a:off x="-404813" y="1104900"/>
          <a:ext cx="9144000" cy="471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82692" y="6052603"/>
            <a:ext cx="466725" cy="381000"/>
          </a:xfrm>
          <a:prstGeom prst="flowChartProces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57450" y="6052483"/>
            <a:ext cx="466725" cy="381000"/>
          </a:xfrm>
          <a:prstGeom prst="flowChart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28" y="5848470"/>
            <a:ext cx="186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4175" y="5709970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на выравнивание бюджетной обеспеченности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759467" y="6012003"/>
            <a:ext cx="466725" cy="381000"/>
          </a:xfrm>
          <a:prstGeom prst="flowChartProcess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5425" y="600235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597792" y="6016587"/>
            <a:ext cx="466725" cy="381000"/>
          </a:xfrm>
          <a:prstGeom prst="flowChartProcess">
            <a:avLst/>
          </a:prstGeom>
          <a:solidFill>
            <a:srgbClr val="05C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5CB4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391" y="6028255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9662343"/>
              </p:ext>
            </p:extLst>
          </p:nvPr>
        </p:nvGraphicFramePr>
        <p:xfrm>
          <a:off x="-732848" y="1733550"/>
          <a:ext cx="2647950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5950321"/>
              </p:ext>
            </p:extLst>
          </p:nvPr>
        </p:nvGraphicFramePr>
        <p:xfrm>
          <a:off x="295852" y="1658095"/>
          <a:ext cx="2656898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59989212"/>
              </p:ext>
            </p:extLst>
          </p:nvPr>
        </p:nvGraphicFramePr>
        <p:xfrm>
          <a:off x="15144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754853417"/>
              </p:ext>
            </p:extLst>
          </p:nvPr>
        </p:nvGraphicFramePr>
        <p:xfrm>
          <a:off x="2543175" y="1734295"/>
          <a:ext cx="2657475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53338055"/>
              </p:ext>
            </p:extLst>
          </p:nvPr>
        </p:nvGraphicFramePr>
        <p:xfrm>
          <a:off x="3771900" y="2105025"/>
          <a:ext cx="2657475" cy="278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39899488"/>
              </p:ext>
            </p:extLst>
          </p:nvPr>
        </p:nvGraphicFramePr>
        <p:xfrm>
          <a:off x="4791075" y="2124075"/>
          <a:ext cx="2657475" cy="28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370455078"/>
              </p:ext>
            </p:extLst>
          </p:nvPr>
        </p:nvGraphicFramePr>
        <p:xfrm>
          <a:off x="61007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10508069"/>
              </p:ext>
            </p:extLst>
          </p:nvPr>
        </p:nvGraphicFramePr>
        <p:xfrm>
          <a:off x="7053262" y="1591420"/>
          <a:ext cx="2657475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36829"/>
              </p:ext>
            </p:extLst>
          </p:nvPr>
        </p:nvGraphicFramePr>
        <p:xfrm>
          <a:off x="0" y="5180789"/>
          <a:ext cx="8924924" cy="1478854"/>
        </p:xfrm>
        <a:graphic>
          <a:graphicData uri="http://schemas.openxmlformats.org/drawingml/2006/table">
            <a:tbl>
              <a:tblPr/>
              <a:tblGrid>
                <a:gridCol w="1104900"/>
                <a:gridCol w="1152525"/>
                <a:gridCol w="2181225"/>
                <a:gridCol w="2276475"/>
                <a:gridCol w="2209799"/>
              </a:tblGrid>
              <a:tr h="319803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18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2753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468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2743" y="1530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642" y="160180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9967" y="1629638"/>
            <a:ext cx="119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2017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0183580"/>
              </p:ext>
            </p:extLst>
          </p:nvPr>
        </p:nvGraphicFramePr>
        <p:xfrm>
          <a:off x="3766065" y="662710"/>
          <a:ext cx="534352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1313647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1866"/>
              </p:ext>
            </p:extLst>
          </p:nvPr>
        </p:nvGraphicFramePr>
        <p:xfrm>
          <a:off x="66675" y="1498313"/>
          <a:ext cx="5334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5"/>
                <a:gridCol w="857250"/>
                <a:gridCol w="77152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Повышение открытости админ-и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Сохранение и развитие культуры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финансами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133,4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Управление имуществом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Безопасный Пятигорск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транспортной системы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156,2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физкультуры и спорта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Экология и охрана окруж.среды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210,7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Модернизация экономики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9,6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Молодежная политика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ЖКХ и град.строительст.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172,5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148,2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Социальная поддержка граждан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847,2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834,8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Развитие образования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dirty="0" smtClean="0"/>
                        <a:t>1489,4</a:t>
                      </a:r>
                      <a:endParaRPr lang="ru-RU" sz="17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1410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25530</TotalTime>
  <Words>885</Words>
  <Application>Microsoft Office PowerPoint</Application>
  <PresentationFormat>Экран (4:3)</PresentationFormat>
  <Paragraphs>356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Diseño predeterminado</vt:lpstr>
      <vt:lpstr>Бумажная</vt:lpstr>
      <vt:lpstr>ПРОЕКТ БЮДЖЕТА города-курорта Пятигорска на 2017 год и плановый период 2018-2019 годов</vt:lpstr>
      <vt:lpstr>Ключевые задачи формирования  проекта бюджета на  2017 год  и плановый период 2018 и 2019 годов </vt:lpstr>
      <vt:lpstr>Сценарные условия для формирования доходов бюджета 2017 года и планового периода 2018-2019 годов</vt:lpstr>
      <vt:lpstr>Основные параметры доходов бюджета</vt:lpstr>
      <vt:lpstr>Структура налоговых доходов</vt:lpstr>
      <vt:lpstr>Структура неналоговых доходов</vt:lpstr>
      <vt:lpstr>Безвозмездные поступления</vt:lpstr>
      <vt:lpstr>Основные параметры бюджета</vt:lpstr>
      <vt:lpstr>Муниципальные программы города Пятигорска в 2017 году</vt:lpstr>
      <vt:lpstr>Сценарные условия для расходов бюджета 2017 года</vt:lpstr>
      <vt:lpstr>Сценарные условия для расходов бюджета 2017 года и планового периода 2018-2019 годов</vt:lpstr>
      <vt:lpstr>Муниципальные публичные обязательства города Пятигорска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2017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1337</cp:revision>
  <cp:lastPrinted>2016-12-08T06:38:11Z</cp:lastPrinted>
  <dcterms:created xsi:type="dcterms:W3CDTF">2013-11-05T05:51:37Z</dcterms:created>
  <dcterms:modified xsi:type="dcterms:W3CDTF">2017-03-27T13:25:12Z</dcterms:modified>
</cp:coreProperties>
</file>