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917" r:id="rId2"/>
    <p:sldId id="915" r:id="rId3"/>
    <p:sldId id="916" r:id="rId4"/>
    <p:sldId id="921" r:id="rId5"/>
    <p:sldId id="914" r:id="rId6"/>
    <p:sldId id="922" r:id="rId7"/>
    <p:sldId id="925" r:id="rId8"/>
    <p:sldId id="927" r:id="rId9"/>
    <p:sldId id="928" r:id="rId10"/>
  </p:sldIdLst>
  <p:sldSz cx="9906000" cy="6858000" type="A4"/>
  <p:notesSz cx="9925050" cy="6797675"/>
  <p:embeddedFontLst>
    <p:embeddedFont>
      <p:font typeface="Arial Unicode MS" panose="020B0604020202020204" pitchFamily="34" charset="-128"/>
      <p:regular r:id="rId12"/>
    </p:embeddedFont>
    <p:embeddedFont>
      <p:font typeface="Montserrat" panose="020B0604020202020204" charset="-52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4500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1pPr>
    <a:lvl2pPr marL="225017" algn="l" defTabSz="4500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2pPr>
    <a:lvl3pPr marL="450035" algn="l" defTabSz="4500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3pPr>
    <a:lvl4pPr marL="675053" algn="l" defTabSz="4500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4pPr>
    <a:lvl5pPr marL="900070" algn="l" defTabSz="4500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5pPr>
    <a:lvl6pPr marL="1125089" algn="l" defTabSz="4500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6pPr>
    <a:lvl7pPr marL="1350106" algn="l" defTabSz="4500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7pPr>
    <a:lvl8pPr marL="1575123" algn="l" defTabSz="4500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8pPr>
    <a:lvl9pPr marL="1800140" algn="l" defTabSz="4500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4" pos="308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1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CDB"/>
    <a:srgbClr val="C6D9F1"/>
    <a:srgbClr val="FF0909"/>
    <a:srgbClr val="0057B9"/>
    <a:srgbClr val="24135F"/>
    <a:srgbClr val="D0D0CE"/>
    <a:srgbClr val="0057B8"/>
    <a:srgbClr val="418FDE"/>
    <a:srgbClr val="21135F"/>
    <a:srgbClr val="005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6395" autoAdjust="0"/>
  </p:normalViewPr>
  <p:slideViewPr>
    <p:cSldViewPr>
      <p:cViewPr>
        <p:scale>
          <a:sx n="121" d="100"/>
          <a:sy n="121" d="100"/>
        </p:scale>
        <p:origin x="-1032" y="-72"/>
      </p:cViewPr>
      <p:guideLst>
        <p:guide orient="horz" pos="981"/>
        <p:guide orient="horz" pos="4065"/>
        <p:guide pos="308"/>
        <p:guide pos="1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4301064" cy="340503"/>
          </a:xfrm>
          <a:prstGeom prst="rect">
            <a:avLst/>
          </a:prstGeom>
        </p:spPr>
        <p:txBody>
          <a:bodyPr vert="horz" lIns="44915" tIns="22458" rIns="44915" bIns="22458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1634" y="4"/>
            <a:ext cx="4301064" cy="340503"/>
          </a:xfrm>
          <a:prstGeom prst="rect">
            <a:avLst/>
          </a:prstGeom>
        </p:spPr>
        <p:txBody>
          <a:bodyPr vert="horz" lIns="44915" tIns="22458" rIns="44915" bIns="22458" rtlCol="0"/>
          <a:lstStyle>
            <a:lvl1pPr algn="r">
              <a:defRPr sz="600"/>
            </a:lvl1pPr>
          </a:lstStyle>
          <a:p>
            <a:fld id="{A5A81A20-3085-4F10-B812-EA9210B5AE3F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5175" y="849313"/>
            <a:ext cx="331470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4915" tIns="22458" rIns="44915" bIns="2245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94" y="3271149"/>
            <a:ext cx="7940666" cy="2676816"/>
          </a:xfrm>
          <a:prstGeom prst="rect">
            <a:avLst/>
          </a:prstGeom>
        </p:spPr>
        <p:txBody>
          <a:bodyPr vert="horz" lIns="44915" tIns="22458" rIns="44915" bIns="2245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7175"/>
            <a:ext cx="4301064" cy="340503"/>
          </a:xfrm>
          <a:prstGeom prst="rect">
            <a:avLst/>
          </a:prstGeom>
        </p:spPr>
        <p:txBody>
          <a:bodyPr vert="horz" lIns="44915" tIns="22458" rIns="44915" bIns="22458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1634" y="6457175"/>
            <a:ext cx="4301064" cy="340503"/>
          </a:xfrm>
          <a:prstGeom prst="rect">
            <a:avLst/>
          </a:prstGeom>
        </p:spPr>
        <p:txBody>
          <a:bodyPr vert="horz" lIns="44915" tIns="22458" rIns="44915" bIns="22458" rtlCol="0" anchor="b"/>
          <a:lstStyle>
            <a:lvl1pPr algn="r">
              <a:defRPr sz="600"/>
            </a:lvl1pPr>
          </a:lstStyle>
          <a:p>
            <a:fld id="{E6482FBC-BA4A-451E-AACD-F3CAB98C8C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407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589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1pPr>
    <a:lvl2pPr marL="536294" algn="l" defTabSz="1072589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2pPr>
    <a:lvl3pPr marL="1072589" algn="l" defTabSz="1072589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3pPr>
    <a:lvl4pPr marL="1608883" algn="l" defTabSz="1072589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4pPr>
    <a:lvl5pPr marL="2145177" algn="l" defTabSz="1072589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5pPr>
    <a:lvl6pPr marL="2681471" algn="l" defTabSz="1072589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7767" algn="l" defTabSz="1072589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4061" algn="l" defTabSz="1072589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0355" algn="l" defTabSz="1072589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21" y="412083"/>
            <a:ext cx="2306757" cy="43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207" y="2564189"/>
            <a:ext cx="7429500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 algn="ctr">
              <a:defRPr sz="2400" b="1">
                <a:latin typeface="Montserrat" panose="020B0604020202020204" charset="-52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770" y="3349171"/>
            <a:ext cx="7429500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600" b="1">
                <a:latin typeface="Montserrat" panose="020B0604020202020204" charset="-52"/>
              </a:defRPr>
            </a:lvl1pPr>
            <a:lvl2pPr marL="293248" indent="0" algn="ctr">
              <a:buNone/>
              <a:defRPr sz="1283"/>
            </a:lvl2pPr>
            <a:lvl3pPr marL="586496" indent="0" algn="ctr">
              <a:buNone/>
              <a:defRPr sz="1155"/>
            </a:lvl3pPr>
            <a:lvl4pPr marL="879744" indent="0" algn="ctr">
              <a:buNone/>
              <a:defRPr sz="1026"/>
            </a:lvl4pPr>
            <a:lvl5pPr marL="1172992" indent="0" algn="ctr">
              <a:buNone/>
              <a:defRPr sz="1026"/>
            </a:lvl5pPr>
            <a:lvl6pPr marL="1466240" indent="0" algn="ctr">
              <a:buNone/>
              <a:defRPr sz="1026"/>
            </a:lvl6pPr>
            <a:lvl7pPr marL="1759488" indent="0" algn="ctr">
              <a:buNone/>
              <a:defRPr sz="1026"/>
            </a:lvl7pPr>
            <a:lvl8pPr marL="2052737" indent="0" algn="ctr">
              <a:buNone/>
              <a:defRPr sz="1026"/>
            </a:lvl8pPr>
            <a:lvl9pPr marL="2345985" indent="0" algn="ctr">
              <a:buNone/>
              <a:defRPr sz="1026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xmlns="" id="{C077E000-2279-7044-8113-991FCAB1470D}"/>
              </a:ext>
            </a:extLst>
          </p:cNvPr>
          <p:cNvSpPr/>
          <p:nvPr userDrawn="1"/>
        </p:nvSpPr>
        <p:spPr>
          <a:xfrm>
            <a:off x="4624788" y="3161441"/>
            <a:ext cx="657464" cy="56528"/>
          </a:xfrm>
          <a:custGeom>
            <a:avLst/>
            <a:gdLst/>
            <a:ahLst/>
            <a:cxnLst/>
            <a:rect l="l" t="t" r="r" b="b"/>
            <a:pathLst>
              <a:path w="3406140" h="241300">
                <a:moveTo>
                  <a:pt x="3405606" y="0"/>
                </a:moveTo>
                <a:lnTo>
                  <a:pt x="0" y="0"/>
                </a:lnTo>
                <a:lnTo>
                  <a:pt x="0" y="240703"/>
                </a:lnTo>
                <a:lnTo>
                  <a:pt x="3405606" y="240703"/>
                </a:lnTo>
                <a:lnTo>
                  <a:pt x="3405606" y="0"/>
                </a:lnTo>
                <a:close/>
              </a:path>
            </a:pathLst>
          </a:custGeom>
          <a:solidFill>
            <a:srgbClr val="24135F"/>
          </a:solidFill>
        </p:spPr>
        <p:txBody>
          <a:bodyPr wrap="square" lIns="0" tIns="0" rIns="0" bIns="0" rtlCol="0"/>
          <a:lstStyle/>
          <a:p>
            <a:endParaRPr sz="190" dirty="0">
              <a:solidFill>
                <a:srgbClr val="1446A1"/>
              </a:solidFill>
              <a:latin typeface="Montserrat" panose="020B0604020202020204" charset="-52"/>
            </a:endParaRPr>
          </a:p>
        </p:txBody>
      </p:sp>
      <p:sp>
        <p:nvSpPr>
          <p:cNvPr id="9" name="object 2"/>
          <p:cNvSpPr/>
          <p:nvPr userDrawn="1"/>
        </p:nvSpPr>
        <p:spPr>
          <a:xfrm>
            <a:off x="7894013" y="5876951"/>
            <a:ext cx="2011987" cy="296253"/>
          </a:xfrm>
          <a:custGeom>
            <a:avLst/>
            <a:gdLst/>
            <a:ahLst/>
            <a:cxnLst/>
            <a:rect l="l" t="t" r="r" b="b"/>
            <a:pathLst>
              <a:path w="3489325" h="542925">
                <a:moveTo>
                  <a:pt x="3488740" y="0"/>
                </a:moveTo>
                <a:lnTo>
                  <a:pt x="271195" y="0"/>
                </a:lnTo>
                <a:lnTo>
                  <a:pt x="222449" y="4369"/>
                </a:lnTo>
                <a:lnTo>
                  <a:pt x="176569" y="16965"/>
                </a:lnTo>
                <a:lnTo>
                  <a:pt x="134320" y="37024"/>
                </a:lnTo>
                <a:lnTo>
                  <a:pt x="96470" y="63778"/>
                </a:lnTo>
                <a:lnTo>
                  <a:pt x="63783" y="96462"/>
                </a:lnTo>
                <a:lnTo>
                  <a:pt x="37027" y="134311"/>
                </a:lnTo>
                <a:lnTo>
                  <a:pt x="16967" y="176558"/>
                </a:lnTo>
                <a:lnTo>
                  <a:pt x="4369" y="222437"/>
                </a:lnTo>
                <a:lnTo>
                  <a:pt x="0" y="271183"/>
                </a:lnTo>
                <a:lnTo>
                  <a:pt x="4369" y="319932"/>
                </a:lnTo>
                <a:lnTo>
                  <a:pt x="16967" y="365814"/>
                </a:lnTo>
                <a:lnTo>
                  <a:pt x="37027" y="408063"/>
                </a:lnTo>
                <a:lnTo>
                  <a:pt x="63783" y="445913"/>
                </a:lnTo>
                <a:lnTo>
                  <a:pt x="96470" y="478599"/>
                </a:lnTo>
                <a:lnTo>
                  <a:pt x="134320" y="505354"/>
                </a:lnTo>
                <a:lnTo>
                  <a:pt x="176569" y="525412"/>
                </a:lnTo>
                <a:lnTo>
                  <a:pt x="222449" y="538009"/>
                </a:lnTo>
                <a:lnTo>
                  <a:pt x="271195" y="542378"/>
                </a:lnTo>
                <a:lnTo>
                  <a:pt x="3488740" y="542378"/>
                </a:lnTo>
                <a:lnTo>
                  <a:pt x="3488740" y="0"/>
                </a:lnTo>
                <a:close/>
              </a:path>
            </a:pathLst>
          </a:custGeom>
          <a:solidFill>
            <a:srgbClr val="24135F"/>
          </a:solidFill>
        </p:spPr>
        <p:txBody>
          <a:bodyPr wrap="square" lIns="0" tIns="0" rIns="0" bIns="0" rtlCol="0"/>
          <a:lstStyle/>
          <a:p>
            <a:endParaRPr sz="190" dirty="0">
              <a:solidFill>
                <a:srgbClr val="1446A1"/>
              </a:solidFill>
              <a:latin typeface="Montserrat" panose="020B0604020202020204" charset="-52"/>
            </a:endParaRPr>
          </a:p>
        </p:txBody>
      </p:sp>
      <p:sp>
        <p:nvSpPr>
          <p:cNvPr id="10" name="object 5"/>
          <p:cNvSpPr txBox="1"/>
          <p:nvPr userDrawn="1"/>
        </p:nvSpPr>
        <p:spPr>
          <a:xfrm>
            <a:off x="8286322" y="5954373"/>
            <a:ext cx="1503127" cy="141397"/>
          </a:xfrm>
          <a:prstGeom prst="rect">
            <a:avLst/>
          </a:prstGeom>
        </p:spPr>
        <p:txBody>
          <a:bodyPr vert="horz" wrap="square" lIns="0" tIns="3187" rIns="0" bIns="0" rtlCol="0">
            <a:spAutoFit/>
          </a:bodyPr>
          <a:lstStyle/>
          <a:p>
            <a:pPr marL="3187" algn="r">
              <a:spcBef>
                <a:spcPts val="26"/>
              </a:spcBef>
            </a:pPr>
            <a:r>
              <a:rPr lang="ru-RU" sz="898" b="1" dirty="0">
                <a:solidFill>
                  <a:srgbClr val="FFFFFF"/>
                </a:solidFill>
                <a:latin typeface="Montserrat" panose="020B0604020202020204" charset="-52"/>
                <a:cs typeface="Arial Unicode MS" panose="020B0604020202020204" pitchFamily="34" charset="-128"/>
              </a:rPr>
              <a:t>Октябрь 2023, Москва</a:t>
            </a:r>
            <a:endParaRPr sz="898" b="1" dirty="0">
              <a:latin typeface="Montserrat" panose="020B0604020202020204" charset="-52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961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">
            <a:extLst>
              <a:ext uri="{FF2B5EF4-FFF2-40B4-BE49-F238E27FC236}">
                <a16:creationId xmlns:a16="http://schemas.microsoft.com/office/drawing/2014/main" xmlns="" id="{C077E000-2279-7044-8113-991FCAB1470D}"/>
              </a:ext>
            </a:extLst>
          </p:cNvPr>
          <p:cNvSpPr/>
          <p:nvPr userDrawn="1"/>
        </p:nvSpPr>
        <p:spPr>
          <a:xfrm>
            <a:off x="4624789" y="3284984"/>
            <a:ext cx="657464" cy="56528"/>
          </a:xfrm>
          <a:custGeom>
            <a:avLst/>
            <a:gdLst/>
            <a:ahLst/>
            <a:cxnLst/>
            <a:rect l="l" t="t" r="r" b="b"/>
            <a:pathLst>
              <a:path w="3406140" h="241300">
                <a:moveTo>
                  <a:pt x="3405606" y="0"/>
                </a:moveTo>
                <a:lnTo>
                  <a:pt x="0" y="0"/>
                </a:lnTo>
                <a:lnTo>
                  <a:pt x="0" y="240703"/>
                </a:lnTo>
                <a:lnTo>
                  <a:pt x="3405606" y="240703"/>
                </a:lnTo>
                <a:lnTo>
                  <a:pt x="3405606" y="0"/>
                </a:lnTo>
                <a:close/>
              </a:path>
            </a:pathLst>
          </a:custGeom>
          <a:solidFill>
            <a:srgbClr val="24135F"/>
          </a:solidFill>
        </p:spPr>
        <p:txBody>
          <a:bodyPr wrap="square" lIns="0" tIns="0" rIns="0" bIns="0" rtlCol="0"/>
          <a:lstStyle/>
          <a:p>
            <a:endParaRPr sz="190" dirty="0">
              <a:solidFill>
                <a:srgbClr val="1446A1"/>
              </a:solidFill>
            </a:endParaRPr>
          </a:p>
        </p:txBody>
      </p:sp>
      <p:sp>
        <p:nvSpPr>
          <p:cNvPr id="4" name="object 2"/>
          <p:cNvSpPr/>
          <p:nvPr userDrawn="1"/>
        </p:nvSpPr>
        <p:spPr>
          <a:xfrm>
            <a:off x="7906024" y="6437844"/>
            <a:ext cx="2011987" cy="296253"/>
          </a:xfrm>
          <a:custGeom>
            <a:avLst/>
            <a:gdLst/>
            <a:ahLst/>
            <a:cxnLst/>
            <a:rect l="l" t="t" r="r" b="b"/>
            <a:pathLst>
              <a:path w="3489325" h="542925">
                <a:moveTo>
                  <a:pt x="3488740" y="0"/>
                </a:moveTo>
                <a:lnTo>
                  <a:pt x="271195" y="0"/>
                </a:lnTo>
                <a:lnTo>
                  <a:pt x="222449" y="4369"/>
                </a:lnTo>
                <a:lnTo>
                  <a:pt x="176569" y="16965"/>
                </a:lnTo>
                <a:lnTo>
                  <a:pt x="134320" y="37024"/>
                </a:lnTo>
                <a:lnTo>
                  <a:pt x="96470" y="63778"/>
                </a:lnTo>
                <a:lnTo>
                  <a:pt x="63783" y="96462"/>
                </a:lnTo>
                <a:lnTo>
                  <a:pt x="37027" y="134311"/>
                </a:lnTo>
                <a:lnTo>
                  <a:pt x="16967" y="176558"/>
                </a:lnTo>
                <a:lnTo>
                  <a:pt x="4369" y="222437"/>
                </a:lnTo>
                <a:lnTo>
                  <a:pt x="0" y="271183"/>
                </a:lnTo>
                <a:lnTo>
                  <a:pt x="4369" y="319932"/>
                </a:lnTo>
                <a:lnTo>
                  <a:pt x="16967" y="365814"/>
                </a:lnTo>
                <a:lnTo>
                  <a:pt x="37027" y="408063"/>
                </a:lnTo>
                <a:lnTo>
                  <a:pt x="63783" y="445913"/>
                </a:lnTo>
                <a:lnTo>
                  <a:pt x="96470" y="478599"/>
                </a:lnTo>
                <a:lnTo>
                  <a:pt x="134320" y="505354"/>
                </a:lnTo>
                <a:lnTo>
                  <a:pt x="176569" y="525412"/>
                </a:lnTo>
                <a:lnTo>
                  <a:pt x="222449" y="538009"/>
                </a:lnTo>
                <a:lnTo>
                  <a:pt x="271195" y="542378"/>
                </a:lnTo>
                <a:lnTo>
                  <a:pt x="3488740" y="542378"/>
                </a:lnTo>
                <a:lnTo>
                  <a:pt x="3488740" y="0"/>
                </a:lnTo>
                <a:close/>
              </a:path>
            </a:pathLst>
          </a:custGeom>
          <a:solidFill>
            <a:srgbClr val="24135F"/>
          </a:solidFill>
        </p:spPr>
        <p:txBody>
          <a:bodyPr wrap="square" lIns="0" tIns="0" rIns="0" bIns="0" rtlCol="0"/>
          <a:lstStyle/>
          <a:p>
            <a:endParaRPr sz="190" dirty="0">
              <a:solidFill>
                <a:schemeClr val="bg1"/>
              </a:solidFill>
              <a:latin typeface="Montserrat" panose="020B0604020202020204" charset="-5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F661834-91CC-43E3-B898-C560B4A2D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25" y="2886492"/>
            <a:ext cx="7487792" cy="276999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>
            <a:lvl1pPr algn="ctr">
              <a:defRPr lang="ru-RU" sz="1800" b="1" kern="0" spc="2" dirty="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marL="463292" lvl="0" indent="-460237" algn="l" defTabSz="622008" rtl="0" eaLnBrk="1" latinLnBrk="0" hangingPunct="1">
              <a:spcBef>
                <a:spcPts val="35"/>
              </a:spcBef>
            </a:pPr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xmlns="" id="{321C05E6-2D95-4048-9D93-EA0BC2D24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06292" y="6477392"/>
            <a:ext cx="2235202" cy="21715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1">
                <a:solidFill>
                  <a:schemeClr val="bg1"/>
                </a:solidFill>
                <a:latin typeface="Montserrat" panose="020B0604020202020204" charset="-52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72" y="382964"/>
            <a:ext cx="1441722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661834-91CC-43E3-B898-C560B4A2D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59" y="382964"/>
            <a:ext cx="780219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ru-RU" sz="1600" b="1" kern="0" spc="2" dirty="0">
                <a:solidFill>
                  <a:srgbClr val="0057B8"/>
                </a:solidFill>
                <a:latin typeface="Montserrat" panose="00000500000000000000" pitchFamily="2" charset="-52"/>
              </a:defRPr>
            </a:lvl1pPr>
          </a:lstStyle>
          <a:p>
            <a:pPr marL="463292" lvl="0" indent="-460237" algn="l" defTabSz="622008" rtl="0" eaLnBrk="1" latinLnBrk="0" hangingPunct="1">
              <a:spcBef>
                <a:spcPts val="35"/>
              </a:spcBef>
            </a:pPr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6" name="Holder 4">
            <a:extLst>
              <a:ext uri="{FF2B5EF4-FFF2-40B4-BE49-F238E27FC236}">
                <a16:creationId xmlns:a16="http://schemas.microsoft.com/office/drawing/2014/main" xmlns="" id="{321C05E6-2D95-4048-9D93-EA0BC2D247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406292" y="6477392"/>
            <a:ext cx="2235202" cy="21715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1">
                <a:solidFill>
                  <a:schemeClr val="bg1">
                    <a:lumMod val="50000"/>
                  </a:schemeClr>
                </a:solidFill>
                <a:latin typeface="Montserrat" panose="020B0604020202020204" charset="-52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72" y="382964"/>
            <a:ext cx="1441722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3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8" r:id="rId3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114730">
        <a:defRPr>
          <a:latin typeface="+mn-lt"/>
          <a:ea typeface="+mn-ea"/>
          <a:cs typeface="+mn-cs"/>
        </a:defRPr>
      </a:lvl2pPr>
      <a:lvl3pPr marL="229460">
        <a:defRPr>
          <a:latin typeface="+mn-lt"/>
          <a:ea typeface="+mn-ea"/>
          <a:cs typeface="+mn-cs"/>
        </a:defRPr>
      </a:lvl3pPr>
      <a:lvl4pPr marL="344188">
        <a:defRPr>
          <a:latin typeface="+mn-lt"/>
          <a:ea typeface="+mn-ea"/>
          <a:cs typeface="+mn-cs"/>
        </a:defRPr>
      </a:lvl4pPr>
      <a:lvl5pPr marL="458917">
        <a:defRPr>
          <a:latin typeface="+mn-lt"/>
          <a:ea typeface="+mn-ea"/>
          <a:cs typeface="+mn-cs"/>
        </a:defRPr>
      </a:lvl5pPr>
      <a:lvl6pPr marL="573646">
        <a:defRPr>
          <a:latin typeface="+mn-lt"/>
          <a:ea typeface="+mn-ea"/>
          <a:cs typeface="+mn-cs"/>
        </a:defRPr>
      </a:lvl6pPr>
      <a:lvl7pPr marL="688376">
        <a:defRPr>
          <a:latin typeface="+mn-lt"/>
          <a:ea typeface="+mn-ea"/>
          <a:cs typeface="+mn-cs"/>
        </a:defRPr>
      </a:lvl7pPr>
      <a:lvl8pPr marL="803105">
        <a:defRPr>
          <a:latin typeface="+mn-lt"/>
          <a:ea typeface="+mn-ea"/>
          <a:cs typeface="+mn-cs"/>
        </a:defRPr>
      </a:lvl8pPr>
      <a:lvl9pPr marL="91783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114730">
        <a:defRPr>
          <a:latin typeface="+mn-lt"/>
          <a:ea typeface="+mn-ea"/>
          <a:cs typeface="+mn-cs"/>
        </a:defRPr>
      </a:lvl2pPr>
      <a:lvl3pPr marL="229460">
        <a:defRPr>
          <a:latin typeface="+mn-lt"/>
          <a:ea typeface="+mn-ea"/>
          <a:cs typeface="+mn-cs"/>
        </a:defRPr>
      </a:lvl3pPr>
      <a:lvl4pPr marL="344188">
        <a:defRPr>
          <a:latin typeface="+mn-lt"/>
          <a:ea typeface="+mn-ea"/>
          <a:cs typeface="+mn-cs"/>
        </a:defRPr>
      </a:lvl4pPr>
      <a:lvl5pPr marL="458917">
        <a:defRPr>
          <a:latin typeface="+mn-lt"/>
          <a:ea typeface="+mn-ea"/>
          <a:cs typeface="+mn-cs"/>
        </a:defRPr>
      </a:lvl5pPr>
      <a:lvl6pPr marL="573646">
        <a:defRPr>
          <a:latin typeface="+mn-lt"/>
          <a:ea typeface="+mn-ea"/>
          <a:cs typeface="+mn-cs"/>
        </a:defRPr>
      </a:lvl6pPr>
      <a:lvl7pPr marL="688376">
        <a:defRPr>
          <a:latin typeface="+mn-lt"/>
          <a:ea typeface="+mn-ea"/>
          <a:cs typeface="+mn-cs"/>
        </a:defRPr>
      </a:lvl7pPr>
      <a:lvl8pPr marL="803105">
        <a:defRPr>
          <a:latin typeface="+mn-lt"/>
          <a:ea typeface="+mn-ea"/>
          <a:cs typeface="+mn-cs"/>
        </a:defRPr>
      </a:lvl8pPr>
      <a:lvl9pPr marL="91783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4E447F-E418-AAED-3258-94D7BC146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11506" b="2751"/>
          <a:stretch/>
        </p:blipFill>
        <p:spPr>
          <a:xfrm>
            <a:off x="319159" y="770411"/>
            <a:ext cx="4633841" cy="580351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Земельные участки на территории Республики Дагестан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19061DA5-5EA3-E3B5-FD3A-F0E35E54E9CA}"/>
              </a:ext>
            </a:extLst>
          </p:cNvPr>
          <p:cNvSpPr>
            <a:spLocks noChangeAspect="1"/>
          </p:cNvSpPr>
          <p:nvPr/>
        </p:nvSpPr>
        <p:spPr>
          <a:xfrm>
            <a:off x="2360712" y="1628800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Montserrat" panose="020B0604020202020204" charset="-52"/>
              </a:rPr>
              <a:t>1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BB44EBD6-1402-7B14-9D8E-68D7D1A66B55}"/>
              </a:ext>
            </a:extLst>
          </p:cNvPr>
          <p:cNvSpPr>
            <a:spLocks noChangeAspect="1"/>
          </p:cNvSpPr>
          <p:nvPr/>
        </p:nvSpPr>
        <p:spPr>
          <a:xfrm>
            <a:off x="2185838" y="1997683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ontserrat" panose="020B0604020202020204" charset="-52"/>
              </a:rPr>
              <a:t>2</a:t>
            </a:r>
            <a:endParaRPr lang="ru-RU" sz="800" dirty="0">
              <a:solidFill>
                <a:schemeClr val="tx1"/>
              </a:solidFill>
              <a:latin typeface="Montserrat" panose="020B0604020202020204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1AFC5A41-D16B-B09D-927C-653D9B681673}"/>
              </a:ext>
            </a:extLst>
          </p:cNvPr>
          <p:cNvSpPr>
            <a:spLocks noChangeAspect="1"/>
          </p:cNvSpPr>
          <p:nvPr/>
        </p:nvSpPr>
        <p:spPr>
          <a:xfrm>
            <a:off x="3176140" y="3405491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  <a:latin typeface=""/>
              </a:rPr>
              <a:t>3</a:t>
            </a:r>
            <a:endParaRPr lang="ru-RU" sz="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15D5B68E-18E9-6029-AB90-E407BE8030A3}"/>
              </a:ext>
            </a:extLst>
          </p:cNvPr>
          <p:cNvSpPr>
            <a:spLocks noChangeAspect="1"/>
          </p:cNvSpPr>
          <p:nvPr/>
        </p:nvSpPr>
        <p:spPr>
          <a:xfrm>
            <a:off x="3032124" y="3831852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dirty="0" smtClean="0">
                <a:solidFill>
                  <a:schemeClr val="tx1"/>
                </a:solidFill>
                <a:latin typeface=""/>
              </a:rPr>
              <a:t>5</a:t>
            </a:r>
            <a:endParaRPr lang="ru-RU" sz="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C69D9411-6412-EC78-1F92-7A2C296D4CC1}"/>
              </a:ext>
            </a:extLst>
          </p:cNvPr>
          <p:cNvSpPr>
            <a:spLocks noChangeAspect="1"/>
          </p:cNvSpPr>
          <p:nvPr/>
        </p:nvSpPr>
        <p:spPr>
          <a:xfrm>
            <a:off x="3413547" y="4072796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dirty="0" smtClean="0">
                <a:solidFill>
                  <a:schemeClr val="tx1"/>
                </a:solidFill>
                <a:latin typeface=""/>
              </a:rPr>
              <a:t>6</a:t>
            </a:r>
            <a:endParaRPr lang="ru-RU" sz="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4338E36-1EC0-FAE0-192B-4AEF0FDB947D}"/>
              </a:ext>
            </a:extLst>
          </p:cNvPr>
          <p:cNvSpPr>
            <a:spLocks noChangeAspect="1"/>
          </p:cNvSpPr>
          <p:nvPr/>
        </p:nvSpPr>
        <p:spPr>
          <a:xfrm>
            <a:off x="2949587" y="3600164"/>
            <a:ext cx="179835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"/>
              </a:rPr>
              <a:t>4</a:t>
            </a:r>
            <a:endParaRPr lang="ru-RU" sz="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55D4C1B9-09BF-14ED-1D10-2F31992381AE}"/>
              </a:ext>
            </a:extLst>
          </p:cNvPr>
          <p:cNvSpPr>
            <a:spLocks noChangeAspect="1"/>
          </p:cNvSpPr>
          <p:nvPr/>
        </p:nvSpPr>
        <p:spPr>
          <a:xfrm>
            <a:off x="4199306" y="5373216"/>
            <a:ext cx="179834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"/>
              </a:rPr>
              <a:t>7</a:t>
            </a:r>
            <a:endParaRPr lang="ru-RU" sz="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9B185597-C732-9A72-500F-83387748B846}"/>
              </a:ext>
            </a:extLst>
          </p:cNvPr>
          <p:cNvSpPr>
            <a:spLocks noChangeAspect="1"/>
          </p:cNvSpPr>
          <p:nvPr/>
        </p:nvSpPr>
        <p:spPr>
          <a:xfrm>
            <a:off x="4235075" y="5805264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dirty="0" smtClean="0">
                <a:solidFill>
                  <a:schemeClr val="tx1"/>
                </a:solidFill>
                <a:latin typeface=""/>
              </a:rPr>
              <a:t>8</a:t>
            </a:r>
            <a:endParaRPr lang="ru-RU" sz="600" dirty="0">
              <a:solidFill>
                <a:schemeClr val="tx1"/>
              </a:solidFill>
              <a:latin typeface="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BBCEE9D4-AB03-6172-0C3D-440592A8B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721175"/>
              </p:ext>
            </p:extLst>
          </p:nvPr>
        </p:nvGraphicFramePr>
        <p:xfrm>
          <a:off x="5042819" y="770406"/>
          <a:ext cx="4598673" cy="4602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13">
                  <a:extLst>
                    <a:ext uri="{9D8B030D-6E8A-4147-A177-3AD203B41FA5}">
                      <a16:colId xmlns:a16="http://schemas.microsoft.com/office/drawing/2014/main" xmlns="" val="235579444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376197677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1244505437"/>
                    </a:ext>
                  </a:extLst>
                </a:gridCol>
                <a:gridCol w="2888292">
                  <a:extLst>
                    <a:ext uri="{9D8B030D-6E8A-4147-A177-3AD203B41FA5}">
                      <a16:colId xmlns:a16="http://schemas.microsoft.com/office/drawing/2014/main" xmlns="" val="1566634203"/>
                    </a:ext>
                  </a:extLst>
                </a:gridCol>
              </a:tblGrid>
              <a:tr h="51142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"/>
                        </a:rPr>
                        <a:t>№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latin typeface=""/>
                        </a:rPr>
                        <a:t>Локация</a:t>
                      </a:r>
                      <a:endParaRPr lang="ru-RU" sz="900" dirty="0">
                        <a:latin typeface=""/>
                      </a:endParaRPr>
                    </a:p>
                  </a:txBody>
                  <a:tcPr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"/>
                        </a:rPr>
                        <a:t>Га</a:t>
                      </a:r>
                      <a:endParaRPr lang="ru-RU" sz="900" dirty="0">
                        <a:latin typeface=""/>
                      </a:endParaRPr>
                    </a:p>
                  </a:txBody>
                  <a:tcPr marL="0" marR="36000" marT="0" marB="0"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"/>
                        </a:rPr>
                        <a:t>Статус</a:t>
                      </a:r>
                    </a:p>
                  </a:txBody>
                  <a:tcPr anchor="ctr"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9847033"/>
                  </a:ext>
                </a:extLst>
              </a:tr>
              <a:tr h="51142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-52"/>
                        </a:rPr>
                        <a:t>с. Кочубей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Обеспечение инженерными коммуникациями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в проработке. Оценочный объем требуемых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инвестиций – 500 млн рублей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4733130"/>
                  </a:ext>
                </a:extLst>
              </a:tr>
              <a:tr h="51142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-52"/>
                        </a:rPr>
                        <a:t>с. Тарумовка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Montserrat" panose="020B0604020202020204" charset="-52"/>
                        </a:rPr>
                        <a:t>Обеспечение инженерными коммуникациями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в проработке. Оценочный объем требуемых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инвестиций – 330 млн рублей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345027"/>
                  </a:ext>
                </a:extLst>
              </a:tr>
              <a:tr h="51142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-52"/>
                        </a:rPr>
                        <a:t>с.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20B0604020202020204" charset="-52"/>
                        </a:rPr>
                        <a:t>Богатырёвка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Montserrat" panose="020B0604020202020204" charset="-52"/>
                        </a:rPr>
                        <a:t>Обеспечение инженерными коммуникациями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в проработке. Оценочный объем требуемых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инвестиций – 335 млн рублей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4898214"/>
                  </a:ext>
                </a:extLst>
              </a:tr>
              <a:tr h="51142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4</a:t>
                      </a:r>
                      <a:endParaRPr lang="ru-RU" sz="800" dirty="0"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-52"/>
                        </a:rPr>
                        <a:t>пос.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20B0604020202020204" charset="-52"/>
                        </a:rPr>
                        <a:t>Тюбе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Montserrat" panose="020B0604020202020204" charset="-52"/>
                        </a:rPr>
                        <a:t>Обеспечение инженерными коммуникациями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в проработке. Оценочный объем требуемых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инвестиций – 490 млн рублей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4059770"/>
                  </a:ext>
                </a:extLst>
              </a:tr>
              <a:tr h="51142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5</a:t>
                      </a:r>
                      <a:endParaRPr lang="ru-RU" sz="800" dirty="0"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-52"/>
                        </a:rPr>
                        <a:t>пос. Загородный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Montserrat" panose="020B0604020202020204" charset="-52"/>
                        </a:rPr>
                        <a:t>Обеспечение инженерными коммуникациями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в проработке. Оценочный объем требуемых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инвестиций – 170 млн рублей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8097114"/>
                  </a:ext>
                </a:extLst>
              </a:tr>
              <a:tr h="51142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6</a:t>
                      </a:r>
                      <a:endParaRPr lang="ru-RU" sz="800" dirty="0"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-52"/>
                        </a:rPr>
                        <a:t>ТЛЦ «Каспийский»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68,6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Montserrat" panose="020B0604020202020204" charset="-52"/>
                        </a:rPr>
                        <a:t>Обеспечение инженерными коммуникациями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в проработке. Оценочный объем требуемых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инвестиций – 530 млн рублей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9025790"/>
                  </a:ext>
                </a:extLst>
              </a:tr>
              <a:tr h="51142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Montserrat" panose="020B0604020202020204" charset="-52"/>
                        </a:rPr>
                        <a:t>7</a:t>
                      </a:r>
                      <a:endParaRPr lang="ru-RU" sz="800" dirty="0"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-52"/>
                        </a:rPr>
                        <a:t>с.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20B0604020202020204" charset="-52"/>
                        </a:rPr>
                        <a:t>Авадан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111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Montserrat" panose="020B0604020202020204" charset="-52"/>
                        </a:rPr>
                        <a:t>Обеспечение инженерными коммуникациями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в проработке. Оценочный объем требуемых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инвестиций – 538 млн рублей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686364"/>
                  </a:ext>
                </a:extLst>
              </a:tr>
              <a:tr h="51142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Montserrat" panose="020B0604020202020204" charset="-52"/>
                        </a:rPr>
                        <a:t>8</a:t>
                      </a:r>
                      <a:endParaRPr lang="ru-RU" sz="800" dirty="0"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-52"/>
                        </a:rPr>
                        <a:t>с.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20B0604020202020204" charset="-52"/>
                        </a:rPr>
                        <a:t>Яраг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-52"/>
                        </a:rPr>
                        <a:t>-Казмаляр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Montserrat" panose="020B0604020202020204" charset="-52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Montserrat" panose="020B0604020202020204" charset="-52"/>
                        </a:rPr>
                        <a:t>Обеспечение инженерными коммуникациями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в проработке. Оценочный объем требуемых </a:t>
                      </a:r>
                      <a:br>
                        <a:rPr lang="ru-RU" sz="800" dirty="0">
                          <a:latin typeface="Montserrat" panose="020B0604020202020204" charset="-52"/>
                        </a:rPr>
                      </a:br>
                      <a:r>
                        <a:rPr lang="ru-RU" sz="800" dirty="0">
                          <a:latin typeface="Montserrat" panose="020B0604020202020204" charset="-52"/>
                        </a:rPr>
                        <a:t>инвестиций – 382 млн рублей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5543192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529654" y="5912754"/>
            <a:ext cx="1656184" cy="3965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Montserrat" panose="020B0604020202020204" charset="-52"/>
              </a:rPr>
              <a:t>Предложение </a:t>
            </a:r>
            <a:r>
              <a:rPr lang="ru-RU" sz="800" b="1" dirty="0" smtClean="0">
                <a:solidFill>
                  <a:schemeClr val="tx1"/>
                </a:solidFill>
                <a:latin typeface="Montserrat" panose="020B0604020202020204" charset="-52"/>
              </a:rPr>
              <a:t>Республики Дагестан</a:t>
            </a:r>
            <a:endParaRPr lang="en-US" sz="800" b="1" dirty="0">
              <a:solidFill>
                <a:schemeClr val="tx1"/>
              </a:solidFill>
              <a:latin typeface="Montserrat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1508" y="3893213"/>
            <a:ext cx="1748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sym typeface="Wingdings" panose="05000000000000000000" pitchFamily="2" charset="2"/>
              </a:rPr>
              <a:t>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Montserrat" panose="020B060402020202020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9158" y="6588342"/>
            <a:ext cx="210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sym typeface="Wingdings" panose="05000000000000000000" pitchFamily="2" charset="2"/>
              </a:rPr>
              <a:t></a:t>
            </a:r>
            <a:endParaRPr lang="ru-RU" sz="1400" dirty="0" smtClean="0">
              <a:latin typeface="Montserrat" panose="020B0604020202020204" charset="-5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53452" y="5601003"/>
            <a:ext cx="1748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sym typeface="Wingdings" panose="05000000000000000000" pitchFamily="2" charset="2"/>
              </a:rPr>
              <a:t>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Montserrat" panose="020B0604020202020204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70103" y="5220295"/>
            <a:ext cx="1748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sym typeface="Wingdings" panose="05000000000000000000" pitchFamily="2" charset="2"/>
              </a:rPr>
              <a:t>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Montserrat" panose="020B0604020202020204" charset="-5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2520" y="6653591"/>
            <a:ext cx="205735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Montserrat" panose="020B0604020202020204" charset="-52"/>
                <a:sym typeface="Wingdings" panose="05000000000000000000" pitchFamily="2" charset="2"/>
              </a:rPr>
              <a:t>Участки, планируемые к посещению</a:t>
            </a:r>
            <a:endParaRPr lang="ru-RU" sz="1400" dirty="0" smtClean="0">
              <a:latin typeface="Montserrat" panose="020B060402020202020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65368" y="404664"/>
            <a:ext cx="1368152" cy="21602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ru-RU" sz="1400" dirty="0" err="1" smtClean="0"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036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503164" y="384387"/>
            <a:ext cx="7802194" cy="246221"/>
          </a:xfrm>
        </p:spPr>
        <p:txBody>
          <a:bodyPr/>
          <a:lstStyle/>
          <a:p>
            <a:r>
              <a:rPr lang="ru-RU" dirty="0" smtClean="0"/>
              <a:t>Строительство ТЛК </a:t>
            </a:r>
            <a:r>
              <a:rPr lang="ru-RU" dirty="0"/>
              <a:t>в </a:t>
            </a:r>
            <a:r>
              <a:rPr lang="ru-RU" dirty="0" smtClean="0"/>
              <a:t>пос. Кочубей</a:t>
            </a:r>
            <a:endParaRPr lang="en-US" dirty="0"/>
          </a:p>
        </p:txBody>
      </p:sp>
      <p:sp>
        <p:nvSpPr>
          <p:cNvPr id="14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291087" y="908720"/>
            <a:ext cx="4752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Схема участка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latin typeface="Montserrat" panose="020B0604020202020204" charset="-52"/>
              <a:cs typeface="Arial" pitchFamily="34" charset="0"/>
            </a:endParaRPr>
          </a:p>
        </p:txBody>
      </p:sp>
      <p:sp>
        <p:nvSpPr>
          <p:cNvPr id="17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5514870" y="908720"/>
            <a:ext cx="4104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Ключевая информация</a:t>
            </a:r>
            <a:endParaRPr lang="ru-RU" sz="1100" b="1" dirty="0">
              <a:solidFill>
                <a:schemeClr val="tx1"/>
              </a:solidFill>
              <a:latin typeface="Montserrat" panose="020B0604020202020204" charset="-52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529104" y="1235916"/>
            <a:ext cx="4089766" cy="326055"/>
            <a:chOff x="5529104" y="1235916"/>
            <a:chExt cx="4089766" cy="326055"/>
          </a:xfrm>
        </p:grpSpPr>
        <p:sp>
          <p:nvSpPr>
            <p:cNvPr id="1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235916"/>
              <a:ext cx="3657342" cy="323165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>
                  <a:latin typeface="Montserrat" panose="00000500000000000000" pitchFamily="2" charset="0"/>
                </a:rPr>
                <a:t>Республика Дагестан, </a:t>
              </a:r>
              <a:r>
                <a:rPr lang="ru-RU" sz="1050" dirty="0" smtClean="0">
                  <a:latin typeface="Montserrat" panose="00000500000000000000" pitchFamily="2" charset="0"/>
                </a:rPr>
                <a:t>пос. Кочубей (участок требует межевания)</a:t>
              </a:r>
              <a:r>
                <a:rPr lang="en-US" sz="1050" dirty="0" smtClean="0">
                  <a:latin typeface="Montserrat" panose="00000500000000000000" pitchFamily="2" charset="0"/>
                </a:rPr>
                <a:t>, </a:t>
              </a:r>
              <a:r>
                <a:rPr lang="ru-RU" sz="1050" dirty="0" smtClean="0">
                  <a:latin typeface="Montserrat" panose="00000500000000000000" pitchFamily="2" charset="0"/>
                </a:rPr>
                <a:t>площадь 30 га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309971"/>
              <a:ext cx="252000" cy="252000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5529104" y="1771759"/>
            <a:ext cx="4089766" cy="646331"/>
            <a:chOff x="5529104" y="1765887"/>
            <a:chExt cx="4089766" cy="646331"/>
          </a:xfrm>
        </p:grpSpPr>
        <p:sp>
          <p:nvSpPr>
            <p:cNvPr id="2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765887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050" dirty="0" smtClean="0">
                  <a:latin typeface="Montserrat" panose="00000500000000000000" pitchFamily="2" charset="0"/>
                </a:rPr>
                <a:t>Электроэнергия</a:t>
              </a:r>
              <a:r>
                <a:rPr lang="ru-RU" sz="1050" dirty="0">
                  <a:latin typeface="Montserrat" panose="00000500000000000000" pitchFamily="2" charset="0"/>
                </a:rPr>
                <a:t>: </a:t>
              </a:r>
              <a:r>
                <a:rPr lang="ru-RU" sz="1050" dirty="0" smtClean="0">
                  <a:latin typeface="Montserrat" panose="00000500000000000000" pitchFamily="2" charset="0"/>
                </a:rPr>
                <a:t>ПС 110 кВ «</a:t>
              </a:r>
              <a:r>
                <a:rPr lang="ru-RU" sz="1050" dirty="0" err="1" smtClean="0">
                  <a:latin typeface="Montserrat" panose="00000500000000000000" pitchFamily="2" charset="0"/>
                </a:rPr>
                <a:t>Шамхал</a:t>
              </a:r>
              <a:r>
                <a:rPr lang="ru-RU" sz="1050" dirty="0" smtClean="0">
                  <a:latin typeface="Montserrat" panose="00000500000000000000" pitchFamily="2" charset="0"/>
                </a:rPr>
                <a:t>» – два трансформатора мощностью 25 МВА и 16 МВА, расстояние до ПС - 5 км, имеются свободные мощности </a:t>
              </a:r>
              <a:r>
                <a:rPr lang="ru-RU" sz="1050" dirty="0">
                  <a:latin typeface="Montserrat" panose="00000500000000000000" pitchFamily="2" charset="0"/>
                </a:rPr>
                <a:t>(требуется получение ТУ)</a:t>
              </a: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963053"/>
              <a:ext cx="252000" cy="252000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5529104" y="2627878"/>
            <a:ext cx="4089766" cy="484748"/>
            <a:chOff x="5529104" y="2238410"/>
            <a:chExt cx="4089766" cy="484748"/>
          </a:xfrm>
        </p:grpSpPr>
        <p:sp>
          <p:nvSpPr>
            <p:cNvPr id="26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2238410"/>
              <a:ext cx="3657342" cy="484748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Газ: ГРС «Тарумовка» – проектная мощность </a:t>
              </a:r>
              <a:br>
                <a:rPr lang="ru-RU" sz="1050" dirty="0" smtClean="0">
                  <a:latin typeface="Montserrat" panose="00000500000000000000" pitchFamily="2" charset="0"/>
                </a:rPr>
              </a:br>
              <a:r>
                <a:rPr lang="ru-RU" sz="1050" dirty="0" smtClean="0">
                  <a:latin typeface="Montserrat" panose="00000500000000000000" pitchFamily="2" charset="0"/>
                </a:rPr>
                <a:t>10 тыс. куб. м / час, загрузка 59,8%,  свободная мощность – 4,3 куб. м / час (требуется получение ТУ)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2354784"/>
              <a:ext cx="252000" cy="2520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5529104" y="3322414"/>
            <a:ext cx="4089766" cy="252000"/>
            <a:chOff x="5529104" y="2843206"/>
            <a:chExt cx="4089766" cy="252000"/>
          </a:xfrm>
        </p:grpSpPr>
        <p:sp>
          <p:nvSpPr>
            <p:cNvPr id="2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2888415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Вода / водосброс: информация отсутствует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2843206"/>
              <a:ext cx="252000" cy="252000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5529104" y="3784202"/>
            <a:ext cx="4089766" cy="646331"/>
            <a:chOff x="5529104" y="3409247"/>
            <a:chExt cx="4089766" cy="646331"/>
          </a:xfrm>
        </p:grpSpPr>
        <p:sp>
          <p:nvSpPr>
            <p:cNvPr id="3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3409247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Объекты инфраструктуры: трасса Р-215 «Махачкала-Астрахань», 3 км до ж/д станции, 251 км до аэропорта «Махачкала», 213 км до порта «Махачкала»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3525621"/>
              <a:ext cx="252000" cy="25200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529104" y="4640321"/>
            <a:ext cx="4089766" cy="252000"/>
            <a:chOff x="5529104" y="4108829"/>
            <a:chExt cx="4089766" cy="252000"/>
          </a:xfrm>
        </p:grpSpPr>
        <p:sp>
          <p:nvSpPr>
            <p:cNvPr id="3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154038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ВРИ</a:t>
              </a:r>
              <a:r>
                <a:rPr lang="ru-RU" sz="1050" dirty="0">
                  <a:latin typeface="Montserrat" panose="00000500000000000000" pitchFamily="2" charset="0"/>
                </a:rPr>
                <a:t>: </a:t>
              </a:r>
              <a:r>
                <a:rPr lang="ru-RU" sz="1050" dirty="0" smtClean="0">
                  <a:latin typeface="Montserrat" panose="00000500000000000000" pitchFamily="2" charset="0"/>
                </a:rPr>
                <a:t>требует уточнения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4108829"/>
              <a:ext cx="252000" cy="252000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529104" y="5102109"/>
            <a:ext cx="4089766" cy="252000"/>
            <a:chOff x="5529104" y="4822431"/>
            <a:chExt cx="4089766" cy="252000"/>
          </a:xfrm>
        </p:grpSpPr>
        <p:sp>
          <p:nvSpPr>
            <p:cNvPr id="3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867640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Владелец участка: требует уточнения</a:t>
              </a: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4822431"/>
              <a:ext cx="252000" cy="25200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5529104" y="6025684"/>
            <a:ext cx="4089766" cy="252000"/>
            <a:chOff x="5529104" y="6025684"/>
            <a:chExt cx="4089766" cy="252000"/>
          </a:xfrm>
        </p:grpSpPr>
        <p:sp>
          <p:nvSpPr>
            <p:cNvPr id="4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6070893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Прочее: –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6025684"/>
              <a:ext cx="252000" cy="25200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5529104" y="5563897"/>
            <a:ext cx="4089766" cy="252000"/>
            <a:chOff x="5529104" y="5473662"/>
            <a:chExt cx="4089766" cy="252000"/>
          </a:xfrm>
        </p:grpSpPr>
        <p:sp>
          <p:nvSpPr>
            <p:cNvPr id="4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5518871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Статус проекта: разработка концепции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5473662"/>
              <a:ext cx="252000" cy="25200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7" y="1226707"/>
            <a:ext cx="4752000" cy="5050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90" y="3624720"/>
            <a:ext cx="349863" cy="349863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3133953" y="3068960"/>
            <a:ext cx="190985" cy="522767"/>
          </a:xfrm>
          <a:prstGeom prst="straightConnector1">
            <a:avLst/>
          </a:prstGeom>
          <a:ln w="1905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3255601" y="3735574"/>
            <a:ext cx="617279" cy="132211"/>
          </a:xfrm>
          <a:prstGeom prst="straightConnector1">
            <a:avLst/>
          </a:prstGeom>
          <a:ln w="1905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35">
            <a:extLst>
              <a:ext uri="{FF2B5EF4-FFF2-40B4-BE49-F238E27FC236}">
                <a16:creationId xmlns:a16="http://schemas.microsoft.com/office/drawing/2014/main" xmlns="" id="{54A6EEC9-3F6F-4B97-9CD4-018BA74BC811}"/>
              </a:ext>
            </a:extLst>
          </p:cNvPr>
          <p:cNvSpPr/>
          <p:nvPr/>
        </p:nvSpPr>
        <p:spPr>
          <a:xfrm>
            <a:off x="291087" y="6406506"/>
            <a:ext cx="4752000" cy="153888"/>
          </a:xfrm>
          <a:prstGeom prst="rect">
            <a:avLst/>
          </a:prstGeom>
          <a:ln>
            <a:noFill/>
            <a:prstDash val="lgDashDotDot"/>
          </a:ln>
        </p:spPr>
        <p:txBody>
          <a:bodyPr wrap="square" lIns="0" tIns="0" rIns="0" bIns="0">
            <a:spAutoFit/>
          </a:bodyPr>
          <a:lstStyle/>
          <a:p>
            <a:r>
              <a:rPr lang="ru-RU" sz="1000" dirty="0" smtClean="0">
                <a:solidFill>
                  <a:srgbClr val="FF0909"/>
                </a:solidFill>
                <a:latin typeface="Montserrat" panose="00000500000000000000" pitchFamily="2" charset="0"/>
              </a:rPr>
              <a:t>* </a:t>
            </a:r>
            <a:r>
              <a:rPr lang="ru-RU" sz="800" dirty="0" smtClean="0">
                <a:latin typeface="Montserrat" panose="00000500000000000000" pitchFamily="2" charset="0"/>
              </a:rPr>
              <a:t>Участок требует межевания, указано предварительное направление расположения</a:t>
            </a:r>
            <a:endParaRPr lang="ru-RU" sz="800" dirty="0">
              <a:latin typeface="Montserrat" panose="00000500000000000000" pitchFamily="2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19061DA5-5EA3-E3B5-FD3A-F0E35E54E9CA}"/>
              </a:ext>
            </a:extLst>
          </p:cNvPr>
          <p:cNvSpPr>
            <a:spLocks noChangeAspect="1"/>
          </p:cNvSpPr>
          <p:nvPr/>
        </p:nvSpPr>
        <p:spPr>
          <a:xfrm>
            <a:off x="294196" y="416787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Montserrat" panose="020B0604020202020204" charset="-52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93360" y="416787"/>
            <a:ext cx="151216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ru-RU" sz="1400" dirty="0" err="1" smtClean="0"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1962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7" y="1229673"/>
            <a:ext cx="4752000" cy="5151656"/>
          </a:xfrm>
          <a:prstGeom prst="rect">
            <a:avLst/>
          </a:prstGeom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535182" y="382964"/>
            <a:ext cx="7802194" cy="246221"/>
          </a:xfrm>
        </p:spPr>
        <p:txBody>
          <a:bodyPr/>
          <a:lstStyle/>
          <a:p>
            <a:r>
              <a:rPr lang="ru-RU" dirty="0" smtClean="0"/>
              <a:t>Строительство ТЛК </a:t>
            </a:r>
            <a:r>
              <a:rPr lang="ru-RU" dirty="0"/>
              <a:t>в </a:t>
            </a:r>
            <a:r>
              <a:rPr lang="ru-RU" dirty="0" smtClean="0"/>
              <a:t>пос. Тарумовка</a:t>
            </a:r>
            <a:endParaRPr lang="en-US" dirty="0"/>
          </a:p>
        </p:txBody>
      </p:sp>
      <p:sp>
        <p:nvSpPr>
          <p:cNvPr id="14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291087" y="908720"/>
            <a:ext cx="4752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Схема участка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latin typeface="Montserrat" panose="020B0604020202020204" charset="-52"/>
              <a:cs typeface="Arial" pitchFamily="34" charset="0"/>
            </a:endParaRPr>
          </a:p>
        </p:txBody>
      </p:sp>
      <p:sp>
        <p:nvSpPr>
          <p:cNvPr id="17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5514870" y="908720"/>
            <a:ext cx="4104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Ключевая информация</a:t>
            </a:r>
            <a:endParaRPr lang="ru-RU" sz="1100" b="1" dirty="0">
              <a:solidFill>
                <a:schemeClr val="tx1"/>
              </a:solidFill>
              <a:latin typeface="Montserrat" panose="020B0604020202020204" charset="-52"/>
              <a:cs typeface="Arial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529104" y="1279765"/>
            <a:ext cx="4085768" cy="323165"/>
            <a:chOff x="5529104" y="1279765"/>
            <a:chExt cx="4085768" cy="323165"/>
          </a:xfrm>
        </p:grpSpPr>
        <p:sp>
          <p:nvSpPr>
            <p:cNvPr id="1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57530" y="1279765"/>
              <a:ext cx="3657342" cy="323165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>
                  <a:latin typeface="Montserrat" panose="00000500000000000000" pitchFamily="2" charset="0"/>
                </a:rPr>
                <a:t>Республика Дагестан, </a:t>
              </a:r>
              <a:r>
                <a:rPr lang="ru-RU" sz="1050" dirty="0" smtClean="0">
                  <a:latin typeface="Montserrat" panose="00000500000000000000" pitchFamily="2" charset="0"/>
                </a:rPr>
                <a:t>пос. Тарумовка (участок требует межевания), площадь 20 га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309971"/>
              <a:ext cx="252000" cy="252000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5529104" y="1807598"/>
            <a:ext cx="4085768" cy="646331"/>
            <a:chOff x="5529104" y="1685095"/>
            <a:chExt cx="4085768" cy="646331"/>
          </a:xfrm>
        </p:grpSpPr>
        <p:sp>
          <p:nvSpPr>
            <p:cNvPr id="2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57530" y="1685095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050" dirty="0" smtClean="0">
                  <a:latin typeface="Montserrat" panose="00000500000000000000" pitchFamily="2" charset="0"/>
                </a:rPr>
                <a:t>Электроэнергия</a:t>
              </a:r>
              <a:r>
                <a:rPr lang="ru-RU" sz="1050" dirty="0">
                  <a:latin typeface="Montserrat" panose="00000500000000000000" pitchFamily="2" charset="0"/>
                </a:rPr>
                <a:t>: </a:t>
              </a:r>
              <a:r>
                <a:rPr lang="ru-RU" sz="1050" dirty="0" smtClean="0">
                  <a:latin typeface="Montserrat" panose="00000500000000000000" pitchFamily="2" charset="0"/>
                </a:rPr>
                <a:t>ПС 110 кВ «Тарумовка» -  два силовых трансформатора мощностью 6,3 МВА. Загрузка Т-1 - 72%, Т-2 не загружен, расстояние </a:t>
              </a:r>
              <a:br>
                <a:rPr lang="ru-RU" sz="1050" dirty="0" smtClean="0">
                  <a:latin typeface="Montserrat" panose="00000500000000000000" pitchFamily="2" charset="0"/>
                </a:rPr>
              </a:br>
              <a:r>
                <a:rPr lang="ru-RU" sz="1050" dirty="0" smtClean="0">
                  <a:latin typeface="Montserrat" panose="00000500000000000000" pitchFamily="2" charset="0"/>
                </a:rPr>
                <a:t>до ПС - 3 км (требуется получение ТУ)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882261"/>
              <a:ext cx="252000" cy="25200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5529104" y="2658597"/>
            <a:ext cx="4085768" cy="484748"/>
            <a:chOff x="5529104" y="2273594"/>
            <a:chExt cx="4085768" cy="484748"/>
          </a:xfrm>
        </p:grpSpPr>
        <p:sp>
          <p:nvSpPr>
            <p:cNvPr id="26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57530" y="2273594"/>
              <a:ext cx="3657342" cy="484748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>
                  <a:latin typeface="Montserrat" panose="00000500000000000000" pitchFamily="2" charset="0"/>
                </a:rPr>
                <a:t>Газ: ГРС «</a:t>
              </a:r>
              <a:r>
                <a:rPr lang="ru-RU" sz="1050" dirty="0" smtClean="0">
                  <a:latin typeface="Montserrat" panose="00000500000000000000" pitchFamily="2" charset="0"/>
                </a:rPr>
                <a:t>Тарумовка» – проектная </a:t>
              </a:r>
              <a:r>
                <a:rPr lang="ru-RU" sz="1050" dirty="0">
                  <a:latin typeface="Montserrat" panose="00000500000000000000" pitchFamily="2" charset="0"/>
                </a:rPr>
                <a:t>мощность </a:t>
              </a:r>
              <a:br>
                <a:rPr lang="ru-RU" sz="1050" dirty="0">
                  <a:latin typeface="Montserrat" panose="00000500000000000000" pitchFamily="2" charset="0"/>
                </a:rPr>
              </a:br>
              <a:r>
                <a:rPr lang="ru-RU" sz="1050" dirty="0">
                  <a:latin typeface="Montserrat" panose="00000500000000000000" pitchFamily="2" charset="0"/>
                </a:rPr>
                <a:t>10 тыс. куб. м / час, загрузка 59,8%,  свободная мощность – 4,3 куб. м / час (требуется получение ТУ)</a:t>
              </a: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2393955"/>
              <a:ext cx="252000" cy="25200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5529104" y="3348013"/>
            <a:ext cx="4089766" cy="252000"/>
            <a:chOff x="5529104" y="2843206"/>
            <a:chExt cx="4089766" cy="252000"/>
          </a:xfrm>
        </p:grpSpPr>
        <p:sp>
          <p:nvSpPr>
            <p:cNvPr id="2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2888415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Вода / водосброс: информация отсутствует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2843206"/>
              <a:ext cx="252000" cy="252000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5529104" y="3804681"/>
            <a:ext cx="4089766" cy="646331"/>
            <a:chOff x="5529104" y="3328456"/>
            <a:chExt cx="4089766" cy="646331"/>
          </a:xfrm>
        </p:grpSpPr>
        <p:sp>
          <p:nvSpPr>
            <p:cNvPr id="3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3328456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Объекты инфраструктуры: трасса Р-215 «Махачкала-Астрахань», 13 км до ж/д станции, 197 км до аэропорта «Махачкала», 175 км до порта «Махачкала»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3525621"/>
              <a:ext cx="252000" cy="2520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5529104" y="4655680"/>
            <a:ext cx="4089766" cy="252000"/>
            <a:chOff x="5529104" y="4108829"/>
            <a:chExt cx="4089766" cy="252000"/>
          </a:xfrm>
        </p:grpSpPr>
        <p:sp>
          <p:nvSpPr>
            <p:cNvPr id="3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154038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ВРИ</a:t>
              </a:r>
              <a:r>
                <a:rPr lang="ru-RU" sz="1050" dirty="0">
                  <a:latin typeface="Montserrat" panose="00000500000000000000" pitchFamily="2" charset="0"/>
                </a:rPr>
                <a:t>: </a:t>
              </a:r>
              <a:r>
                <a:rPr lang="ru-RU" sz="1050" dirty="0" smtClean="0">
                  <a:latin typeface="Montserrat" panose="00000500000000000000" pitchFamily="2" charset="0"/>
                </a:rPr>
                <a:t>требует уточнения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4108829"/>
              <a:ext cx="252000" cy="252000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5529104" y="5112348"/>
            <a:ext cx="4089766" cy="252000"/>
            <a:chOff x="5529104" y="4822431"/>
            <a:chExt cx="4089766" cy="252000"/>
          </a:xfrm>
        </p:grpSpPr>
        <p:sp>
          <p:nvSpPr>
            <p:cNvPr id="3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867640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Владелец участка: </a:t>
              </a:r>
              <a:r>
                <a:rPr lang="ru-RU" sz="1050" dirty="0">
                  <a:latin typeface="Montserrat" panose="00000500000000000000" pitchFamily="2" charset="0"/>
                </a:rPr>
                <a:t>охранные зоны </a:t>
              </a:r>
              <a:r>
                <a:rPr lang="ru-RU" sz="1050" dirty="0" smtClean="0">
                  <a:latin typeface="Montserrat" panose="00000500000000000000" pitchFamily="2" charset="0"/>
                </a:rPr>
                <a:t>газопроводов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4822431"/>
              <a:ext cx="252000" cy="25200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5529104" y="6025684"/>
            <a:ext cx="4089766" cy="252000"/>
            <a:chOff x="5529104" y="6025684"/>
            <a:chExt cx="4089766" cy="252000"/>
          </a:xfrm>
        </p:grpSpPr>
        <p:sp>
          <p:nvSpPr>
            <p:cNvPr id="4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6070893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Прочее: –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6025684"/>
              <a:ext cx="252000" cy="252000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529104" y="5569016"/>
            <a:ext cx="4089766" cy="252000"/>
            <a:chOff x="5529104" y="5473662"/>
            <a:chExt cx="4089766" cy="252000"/>
          </a:xfrm>
        </p:grpSpPr>
        <p:sp>
          <p:nvSpPr>
            <p:cNvPr id="4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5518871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Статус проекта: разработка концепции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5473662"/>
              <a:ext cx="252000" cy="252000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60" y="3696728"/>
            <a:ext cx="349863" cy="349863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3033823" y="3140968"/>
            <a:ext cx="190985" cy="522767"/>
          </a:xfrm>
          <a:prstGeom prst="straightConnector1">
            <a:avLst/>
          </a:prstGeom>
          <a:ln w="1905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3155471" y="3807582"/>
            <a:ext cx="617279" cy="132211"/>
          </a:xfrm>
          <a:prstGeom prst="straightConnector1">
            <a:avLst/>
          </a:prstGeom>
          <a:ln w="1905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35">
            <a:extLst>
              <a:ext uri="{FF2B5EF4-FFF2-40B4-BE49-F238E27FC236}">
                <a16:creationId xmlns:a16="http://schemas.microsoft.com/office/drawing/2014/main" xmlns="" id="{54A6EEC9-3F6F-4B97-9CD4-018BA74BC811}"/>
              </a:ext>
            </a:extLst>
          </p:cNvPr>
          <p:cNvSpPr/>
          <p:nvPr/>
        </p:nvSpPr>
        <p:spPr>
          <a:xfrm>
            <a:off x="291087" y="6525344"/>
            <a:ext cx="4752000" cy="153888"/>
          </a:xfrm>
          <a:prstGeom prst="rect">
            <a:avLst/>
          </a:prstGeom>
          <a:ln>
            <a:noFill/>
            <a:prstDash val="lgDashDotDot"/>
          </a:ln>
        </p:spPr>
        <p:txBody>
          <a:bodyPr wrap="square" lIns="0" tIns="0" rIns="0" bIns="0">
            <a:spAutoFit/>
          </a:bodyPr>
          <a:lstStyle/>
          <a:p>
            <a:r>
              <a:rPr lang="ru-RU" sz="1000" dirty="0" smtClean="0">
                <a:solidFill>
                  <a:srgbClr val="FF0909"/>
                </a:solidFill>
                <a:latin typeface="Montserrat" panose="00000500000000000000" pitchFamily="2" charset="0"/>
              </a:rPr>
              <a:t>* </a:t>
            </a:r>
            <a:r>
              <a:rPr lang="ru-RU" sz="800" dirty="0" smtClean="0">
                <a:latin typeface="Montserrat" panose="00000500000000000000" pitchFamily="2" charset="0"/>
              </a:rPr>
              <a:t>Участок требует межевания, указано предварительное направление расположения</a:t>
            </a:r>
            <a:endParaRPr lang="ru-RU" sz="800" dirty="0">
              <a:latin typeface="Montserrat" panose="00000500000000000000" pitchFamily="2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BB44EBD6-1402-7B14-9D8E-68D7D1A66B55}"/>
              </a:ext>
            </a:extLst>
          </p:cNvPr>
          <p:cNvSpPr>
            <a:spLocks noChangeAspect="1"/>
          </p:cNvSpPr>
          <p:nvPr/>
        </p:nvSpPr>
        <p:spPr>
          <a:xfrm>
            <a:off x="294196" y="416074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ontserrat" panose="020B0604020202020204" charset="-52"/>
              </a:rPr>
              <a:t>2</a:t>
            </a:r>
            <a:endParaRPr lang="ru-RU" sz="800" dirty="0">
              <a:solidFill>
                <a:schemeClr val="tx1"/>
              </a:solidFill>
              <a:latin typeface="Montserrat" panose="020B060402020202020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93360" y="416074"/>
            <a:ext cx="142151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ru-RU" sz="1400" dirty="0" err="1" smtClean="0"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3660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0"/>
          <a:stretch/>
        </p:blipFill>
        <p:spPr>
          <a:xfrm>
            <a:off x="288643" y="1258380"/>
            <a:ext cx="4754444" cy="5122908"/>
          </a:xfrm>
          <a:prstGeom prst="rect">
            <a:avLst/>
          </a:prstGeom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535182" y="382964"/>
            <a:ext cx="7802194" cy="246221"/>
          </a:xfrm>
        </p:spPr>
        <p:txBody>
          <a:bodyPr/>
          <a:lstStyle/>
          <a:p>
            <a:r>
              <a:rPr lang="ru-RU" dirty="0" smtClean="0"/>
              <a:t>Строительство ТЛК </a:t>
            </a:r>
            <a:r>
              <a:rPr lang="ru-RU" dirty="0"/>
              <a:t>в </a:t>
            </a:r>
            <a:r>
              <a:rPr lang="ru-RU" dirty="0" smtClean="0"/>
              <a:t>пос. </a:t>
            </a:r>
            <a:r>
              <a:rPr lang="ru-RU" dirty="0" err="1" smtClean="0"/>
              <a:t>Богатыревка</a:t>
            </a:r>
            <a:endParaRPr lang="en-US" dirty="0"/>
          </a:p>
        </p:txBody>
      </p:sp>
      <p:sp>
        <p:nvSpPr>
          <p:cNvPr id="14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291087" y="908720"/>
            <a:ext cx="4752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Схема участка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latin typeface="Montserrat" panose="020B0604020202020204" charset="-52"/>
              <a:cs typeface="Arial" pitchFamily="34" charset="0"/>
            </a:endParaRPr>
          </a:p>
        </p:txBody>
      </p:sp>
      <p:sp>
        <p:nvSpPr>
          <p:cNvPr id="17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5514870" y="908720"/>
            <a:ext cx="4104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Ключевая информация</a:t>
            </a:r>
            <a:endParaRPr lang="ru-RU" sz="1100" b="1" dirty="0">
              <a:solidFill>
                <a:schemeClr val="tx1"/>
              </a:solidFill>
              <a:latin typeface="Montserrat" panose="020B0604020202020204" charset="-52"/>
              <a:cs typeface="Arial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529104" y="1235916"/>
            <a:ext cx="4089766" cy="484748"/>
            <a:chOff x="5529104" y="1235916"/>
            <a:chExt cx="4089766" cy="484748"/>
          </a:xfrm>
        </p:grpSpPr>
        <p:sp>
          <p:nvSpPr>
            <p:cNvPr id="1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235916"/>
              <a:ext cx="3657342" cy="484748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Адрес: Республика </a:t>
              </a:r>
              <a:r>
                <a:rPr lang="ru-RU" sz="1050" dirty="0">
                  <a:latin typeface="Montserrat" panose="00000500000000000000" pitchFamily="2" charset="0"/>
                </a:rPr>
                <a:t>Дагестан, </a:t>
              </a:r>
              <a:r>
                <a:rPr lang="ru-RU" sz="1050" dirty="0" smtClean="0">
                  <a:latin typeface="Montserrat" panose="00000500000000000000" pitchFamily="2" charset="0"/>
                </a:rPr>
                <a:t>пос. </a:t>
              </a:r>
              <a:r>
                <a:rPr lang="ru-RU" sz="1050" dirty="0" err="1" smtClean="0">
                  <a:latin typeface="Montserrat" panose="00000500000000000000" pitchFamily="2" charset="0"/>
                </a:rPr>
                <a:t>Богатыревка</a:t>
              </a:r>
              <a:r>
                <a:rPr lang="ru-RU" sz="1050" dirty="0" smtClean="0">
                  <a:latin typeface="Montserrat" panose="00000500000000000000" pitchFamily="2" charset="0"/>
                </a:rPr>
                <a:t>, (участок требует размежевания), </a:t>
              </a:r>
              <a:r>
                <a:rPr lang="ru-RU" sz="1050" dirty="0">
                  <a:latin typeface="Montserrat" panose="00000500000000000000" pitchFamily="2" charset="0"/>
                </a:rPr>
                <a:t> </a:t>
              </a:r>
              <a:r>
                <a:rPr lang="ru-RU" sz="1050" dirty="0" smtClean="0">
                  <a:latin typeface="Montserrat" panose="00000500000000000000" pitchFamily="2" charset="0"/>
                </a:rPr>
                <a:t/>
              </a:r>
              <a:br>
                <a:rPr lang="ru-RU" sz="1050" dirty="0" smtClean="0">
                  <a:latin typeface="Montserrat" panose="00000500000000000000" pitchFamily="2" charset="0"/>
                </a:rPr>
              </a:br>
              <a:r>
                <a:rPr lang="ru-RU" sz="1050" dirty="0" smtClean="0">
                  <a:latin typeface="Montserrat" panose="00000500000000000000" pitchFamily="2" charset="0"/>
                </a:rPr>
                <a:t>КН 05:50:000012:10</a:t>
              </a:r>
              <a:r>
                <a:rPr lang="ru-RU" sz="1050" dirty="0">
                  <a:latin typeface="Montserrat" panose="00000500000000000000" pitchFamily="2" charset="0"/>
                </a:rPr>
                <a:t>, </a:t>
              </a:r>
              <a:r>
                <a:rPr lang="ru-RU" sz="1050" dirty="0" smtClean="0">
                  <a:latin typeface="Montserrat" panose="00000500000000000000" pitchFamily="2" charset="0"/>
                </a:rPr>
                <a:t>площадь 20 га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271498"/>
              <a:ext cx="252000" cy="25200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529104" y="1780532"/>
            <a:ext cx="4089766" cy="646331"/>
            <a:chOff x="5529104" y="1685095"/>
            <a:chExt cx="4089766" cy="646331"/>
          </a:xfrm>
        </p:grpSpPr>
        <p:sp>
          <p:nvSpPr>
            <p:cNvPr id="2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685095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050" dirty="0" smtClean="0">
                  <a:latin typeface="Montserrat" panose="00000500000000000000" pitchFamily="2" charset="0"/>
                </a:rPr>
                <a:t>Электроэнергия</a:t>
              </a:r>
              <a:r>
                <a:rPr lang="ru-RU" sz="1050" dirty="0">
                  <a:latin typeface="Montserrat" panose="00000500000000000000" pitchFamily="2" charset="0"/>
                </a:rPr>
                <a:t>: ПС 110 кВ «</a:t>
              </a:r>
              <a:r>
                <a:rPr lang="ru-RU" sz="1050" dirty="0" err="1">
                  <a:latin typeface="Montserrat" panose="00000500000000000000" pitchFamily="2" charset="0"/>
                </a:rPr>
                <a:t>Шамхал</a:t>
              </a:r>
              <a:r>
                <a:rPr lang="ru-RU" sz="1050" dirty="0">
                  <a:latin typeface="Montserrat" panose="00000500000000000000" pitchFamily="2" charset="0"/>
                </a:rPr>
                <a:t>» – два трансформатора мощностью 25 МВА и 16 МВА, расстояние до ПС - 5 </a:t>
              </a:r>
              <a:r>
                <a:rPr lang="ru-RU" sz="1050" dirty="0" smtClean="0">
                  <a:latin typeface="Montserrat" panose="00000500000000000000" pitchFamily="2" charset="0"/>
                </a:rPr>
                <a:t>км, имеются свободные мощности </a:t>
              </a:r>
              <a:r>
                <a:rPr lang="ru-RU" sz="1050" dirty="0">
                  <a:latin typeface="Montserrat" panose="00000500000000000000" pitchFamily="2" charset="0"/>
                </a:rPr>
                <a:t>(требуется получение ТУ)</a:t>
              </a: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882261"/>
              <a:ext cx="252000" cy="252000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529104" y="2648314"/>
            <a:ext cx="4089766" cy="484748"/>
            <a:chOff x="5529104" y="2273255"/>
            <a:chExt cx="4089766" cy="484748"/>
          </a:xfrm>
        </p:grpSpPr>
        <p:sp>
          <p:nvSpPr>
            <p:cNvPr id="26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2273255"/>
              <a:ext cx="3657342" cy="484748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Газ:</a:t>
              </a:r>
              <a:r>
                <a:rPr lang="ru-RU" sz="1050" dirty="0">
                  <a:latin typeface="Montserrat" panose="00000500000000000000" pitchFamily="2" charset="0"/>
                </a:rPr>
                <a:t> </a:t>
              </a:r>
              <a:r>
                <a:rPr lang="ru-RU" sz="1050" dirty="0" smtClean="0">
                  <a:latin typeface="Montserrat" panose="00000500000000000000" pitchFamily="2" charset="0"/>
                </a:rPr>
                <a:t>ГРС «</a:t>
              </a:r>
              <a:r>
                <a:rPr lang="ru-RU" sz="1050" dirty="0" err="1" smtClean="0">
                  <a:latin typeface="Montserrat" panose="00000500000000000000" pitchFamily="2" charset="0"/>
                </a:rPr>
                <a:t>Шамхал</a:t>
              </a:r>
              <a:r>
                <a:rPr lang="ru-RU" sz="1050" dirty="0" smtClean="0">
                  <a:latin typeface="Montserrat" panose="00000500000000000000" pitchFamily="2" charset="0"/>
                </a:rPr>
                <a:t>» – проектная мощность 40 тыс. куб. м / час, загрузка 65,5%, свободная мощность – 13,8 тыс. куб. м / час (требуется получение ТУ)</a:t>
              </a: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2393955"/>
              <a:ext cx="252000" cy="25200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5529104" y="3354513"/>
            <a:ext cx="4089766" cy="252000"/>
            <a:chOff x="5529104" y="2838810"/>
            <a:chExt cx="4089766" cy="252000"/>
          </a:xfrm>
        </p:grpSpPr>
        <p:sp>
          <p:nvSpPr>
            <p:cNvPr id="2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2884018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Вода / водосброс: информация отсутствует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2838810"/>
              <a:ext cx="252000" cy="25200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5529104" y="3827964"/>
            <a:ext cx="4089766" cy="807913"/>
            <a:chOff x="5529104" y="3328456"/>
            <a:chExt cx="4089766" cy="807913"/>
          </a:xfrm>
        </p:grpSpPr>
        <p:sp>
          <p:nvSpPr>
            <p:cNvPr id="3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3328456"/>
              <a:ext cx="3657342" cy="80791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Объекты инфраструктуры: 5 км трасса Р-215 «Махачкала-Астрахань», </a:t>
              </a:r>
              <a:r>
                <a:rPr lang="ru-RU" sz="1050" dirty="0">
                  <a:latin typeface="Montserrat" panose="00000500000000000000" pitchFamily="2" charset="0"/>
                </a:rPr>
                <a:t>8</a:t>
              </a:r>
              <a:r>
                <a:rPr lang="ru-RU" sz="1050" dirty="0" smtClean="0">
                  <a:latin typeface="Montserrat" panose="00000500000000000000" pitchFamily="2" charset="0"/>
                </a:rPr>
                <a:t> км до ж/д станции, 57 км до аэропорта «Махачкала», 27 км до порта «Махачкала», 5 км до планируемого а/м обхода вокруг г. Махачкалы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3444830"/>
              <a:ext cx="252000" cy="25200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5529104" y="4659081"/>
            <a:ext cx="4089766" cy="252000"/>
            <a:chOff x="5529104" y="4108829"/>
            <a:chExt cx="4089766" cy="252000"/>
          </a:xfrm>
        </p:grpSpPr>
        <p:sp>
          <p:nvSpPr>
            <p:cNvPr id="3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154038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ВРИ</a:t>
              </a:r>
              <a:r>
                <a:rPr lang="ru-RU" sz="1050" dirty="0">
                  <a:latin typeface="Montserrat" panose="00000500000000000000" pitchFamily="2" charset="0"/>
                </a:rPr>
                <a:t>: </a:t>
              </a:r>
              <a:r>
                <a:rPr lang="ru-RU" sz="1050" dirty="0" smtClean="0">
                  <a:latin typeface="Montserrat" panose="00000500000000000000" pitchFamily="2" charset="0"/>
                </a:rPr>
                <a:t>для </a:t>
              </a:r>
              <a:r>
                <a:rPr lang="ru-RU" sz="1050" dirty="0">
                  <a:latin typeface="Montserrat" panose="00000500000000000000" pitchFamily="2" charset="0"/>
                </a:rPr>
                <a:t>сельскохозяйственного производства</a:t>
              </a: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4108829"/>
              <a:ext cx="252000" cy="252000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5529104" y="5007614"/>
            <a:ext cx="4089766" cy="484748"/>
            <a:chOff x="5529104" y="4786848"/>
            <a:chExt cx="4089766" cy="484748"/>
          </a:xfrm>
        </p:grpSpPr>
        <p:sp>
          <p:nvSpPr>
            <p:cNvPr id="3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786848"/>
              <a:ext cx="3657342" cy="484748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Владелец участка: собственность не зарегистрирована, множественные физические лица </a:t>
              </a:r>
              <a:r>
                <a:rPr lang="ru-RU" sz="1050" dirty="0">
                  <a:latin typeface="Montserrat" panose="00000500000000000000" pitchFamily="2" charset="0"/>
                </a:rPr>
                <a:t>(</a:t>
              </a:r>
              <a:r>
                <a:rPr lang="ru-RU" sz="1050" dirty="0" smtClean="0">
                  <a:latin typeface="Montserrat" panose="00000500000000000000" pitchFamily="2" charset="0"/>
                </a:rPr>
                <a:t>аренда  с </a:t>
              </a:r>
              <a:r>
                <a:rPr lang="ru-RU" sz="1050" dirty="0">
                  <a:latin typeface="Montserrat" panose="00000500000000000000" pitchFamily="2" charset="0"/>
                </a:rPr>
                <a:t>29.04.2019 по </a:t>
              </a:r>
              <a:r>
                <a:rPr lang="ru-RU" sz="1050" dirty="0" smtClean="0">
                  <a:latin typeface="Montserrat" panose="00000500000000000000" pitchFamily="2" charset="0"/>
                </a:rPr>
                <a:t>29.04.2049)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4822431"/>
              <a:ext cx="252000" cy="252000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5529104" y="6025684"/>
            <a:ext cx="4089766" cy="252000"/>
            <a:chOff x="5529104" y="6025684"/>
            <a:chExt cx="4089766" cy="252000"/>
          </a:xfrm>
        </p:grpSpPr>
        <p:sp>
          <p:nvSpPr>
            <p:cNvPr id="4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6070893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Прочее: –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6025684"/>
              <a:ext cx="252000" cy="252000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5529104" y="5552230"/>
            <a:ext cx="4089766" cy="252000"/>
            <a:chOff x="5529104" y="5473662"/>
            <a:chExt cx="4089766" cy="252000"/>
          </a:xfrm>
        </p:grpSpPr>
        <p:sp>
          <p:nvSpPr>
            <p:cNvPr id="4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5518871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Статус проекта: разработка концепции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5473662"/>
              <a:ext cx="252000" cy="252000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00" y="3395444"/>
            <a:ext cx="349863" cy="349863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 flipH="1" flipV="1">
            <a:off x="2814299" y="3099602"/>
            <a:ext cx="338501" cy="305263"/>
          </a:xfrm>
          <a:prstGeom prst="straightConnector1">
            <a:avLst/>
          </a:prstGeom>
          <a:ln w="1905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3555103" y="3471621"/>
            <a:ext cx="568578" cy="98754"/>
          </a:xfrm>
          <a:prstGeom prst="straightConnector1">
            <a:avLst/>
          </a:prstGeom>
          <a:ln w="1905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35">
            <a:extLst>
              <a:ext uri="{FF2B5EF4-FFF2-40B4-BE49-F238E27FC236}">
                <a16:creationId xmlns:a16="http://schemas.microsoft.com/office/drawing/2014/main" xmlns="" id="{54A6EEC9-3F6F-4B97-9CD4-018BA74BC811}"/>
              </a:ext>
            </a:extLst>
          </p:cNvPr>
          <p:cNvSpPr/>
          <p:nvPr/>
        </p:nvSpPr>
        <p:spPr>
          <a:xfrm>
            <a:off x="291087" y="6525344"/>
            <a:ext cx="4752000" cy="153888"/>
          </a:xfrm>
          <a:prstGeom prst="rect">
            <a:avLst/>
          </a:prstGeom>
          <a:ln>
            <a:noFill/>
            <a:prstDash val="lgDashDotDot"/>
          </a:ln>
        </p:spPr>
        <p:txBody>
          <a:bodyPr wrap="square" lIns="0" tIns="0" rIns="0" bIns="0">
            <a:spAutoFit/>
          </a:bodyPr>
          <a:lstStyle/>
          <a:p>
            <a:r>
              <a:rPr lang="ru-RU" sz="1000" dirty="0" smtClean="0">
                <a:solidFill>
                  <a:srgbClr val="FF0909"/>
                </a:solidFill>
                <a:latin typeface="Montserrat" panose="00000500000000000000" pitchFamily="2" charset="0"/>
              </a:rPr>
              <a:t>* </a:t>
            </a:r>
            <a:r>
              <a:rPr lang="ru-RU" sz="800" dirty="0" smtClean="0">
                <a:latin typeface="Montserrat" panose="00000500000000000000" pitchFamily="2" charset="0"/>
              </a:rPr>
              <a:t>Участок требует межевания, указано предварительное направление расположения</a:t>
            </a:r>
            <a:endParaRPr lang="ru-RU" sz="800" dirty="0">
              <a:latin typeface="Montserrat" panose="00000500000000000000" pitchFamily="2" charset="0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BB44EBD6-1402-7B14-9D8E-68D7D1A66B55}"/>
              </a:ext>
            </a:extLst>
          </p:cNvPr>
          <p:cNvSpPr>
            <a:spLocks noChangeAspect="1"/>
          </p:cNvSpPr>
          <p:nvPr/>
        </p:nvSpPr>
        <p:spPr>
          <a:xfrm>
            <a:off x="294196" y="416074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ontserrat" panose="020B0604020202020204" charset="-52"/>
              </a:rPr>
              <a:t>3</a:t>
            </a:r>
            <a:endParaRPr lang="ru-RU" sz="800" dirty="0">
              <a:solidFill>
                <a:schemeClr val="tx1"/>
              </a:solidFill>
              <a:latin typeface="Montserrat" panose="020B0604020202020204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21352" y="383756"/>
            <a:ext cx="165618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ru-RU" sz="1400" dirty="0" err="1" smtClean="0"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47991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535182" y="382964"/>
            <a:ext cx="7802194" cy="246221"/>
          </a:xfrm>
        </p:spPr>
        <p:txBody>
          <a:bodyPr/>
          <a:lstStyle/>
          <a:p>
            <a:r>
              <a:rPr lang="ru-RU" dirty="0" smtClean="0"/>
              <a:t>Строительство ТЛК </a:t>
            </a:r>
            <a:r>
              <a:rPr lang="ru-RU" dirty="0"/>
              <a:t>в </a:t>
            </a:r>
            <a:r>
              <a:rPr lang="ru-RU" dirty="0" err="1" smtClean="0"/>
              <a:t>Кумторкалинском</a:t>
            </a:r>
            <a:r>
              <a:rPr lang="ru-RU" dirty="0" smtClean="0"/>
              <a:t> районе, пос. </a:t>
            </a:r>
            <a:r>
              <a:rPr lang="ru-RU" dirty="0" err="1" smtClean="0"/>
              <a:t>Тюбе</a:t>
            </a:r>
            <a:endParaRPr lang="en-US" dirty="0"/>
          </a:p>
        </p:txBody>
      </p:sp>
      <p:sp>
        <p:nvSpPr>
          <p:cNvPr id="14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291087" y="908720"/>
            <a:ext cx="4752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Схема участка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latin typeface="Montserrat" panose="020B0604020202020204" charset="-52"/>
              <a:cs typeface="Arial" pitchFamily="34" charset="0"/>
            </a:endParaRPr>
          </a:p>
        </p:txBody>
      </p:sp>
      <p:sp>
        <p:nvSpPr>
          <p:cNvPr id="17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5514870" y="908720"/>
            <a:ext cx="4104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Ключевая информация</a:t>
            </a:r>
            <a:endParaRPr lang="ru-RU" sz="1100" b="1" dirty="0">
              <a:solidFill>
                <a:schemeClr val="tx1"/>
              </a:solidFill>
              <a:latin typeface="Montserrat" panose="020B0604020202020204" charset="-52"/>
              <a:cs typeface="Arial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529104" y="1235916"/>
            <a:ext cx="4089766" cy="323165"/>
            <a:chOff x="5529104" y="1235916"/>
            <a:chExt cx="4089766" cy="323165"/>
          </a:xfrm>
        </p:grpSpPr>
        <p:sp>
          <p:nvSpPr>
            <p:cNvPr id="1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235916"/>
              <a:ext cx="3657342" cy="323165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>
                  <a:latin typeface="Montserrat" panose="00000500000000000000" pitchFamily="2" charset="0"/>
                </a:rPr>
                <a:t>Республика Дагестан, </a:t>
              </a:r>
              <a:r>
                <a:rPr lang="ru-RU" sz="1050" dirty="0" err="1">
                  <a:latin typeface="Montserrat" panose="00000500000000000000" pitchFamily="2" charset="0"/>
                </a:rPr>
                <a:t>Кумторкалинский</a:t>
              </a:r>
              <a:r>
                <a:rPr lang="ru-RU" sz="1050" dirty="0">
                  <a:latin typeface="Montserrat" panose="00000500000000000000" pitchFamily="2" charset="0"/>
                </a:rPr>
                <a:t> р-н, </a:t>
              </a:r>
              <a:r>
                <a:rPr lang="ru-RU" sz="1050" dirty="0" err="1" smtClean="0">
                  <a:latin typeface="Montserrat" panose="00000500000000000000" pitchFamily="2" charset="0"/>
                </a:rPr>
                <a:t>кад</a:t>
              </a:r>
              <a:r>
                <a:rPr lang="ru-RU" sz="1050" dirty="0" smtClean="0">
                  <a:latin typeface="Montserrat" panose="00000500000000000000" pitchFamily="2" charset="0"/>
                </a:rPr>
                <a:t>. номер 05:50:000051:4056, площадь 30 га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271498"/>
              <a:ext cx="252000" cy="252000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5529104" y="1779571"/>
            <a:ext cx="4089766" cy="646331"/>
            <a:chOff x="5529104" y="1685095"/>
            <a:chExt cx="4089766" cy="646331"/>
          </a:xfrm>
        </p:grpSpPr>
        <p:sp>
          <p:nvSpPr>
            <p:cNvPr id="2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685095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050" dirty="0" smtClean="0">
                  <a:latin typeface="Montserrat" panose="00000500000000000000" pitchFamily="2" charset="0"/>
                </a:rPr>
                <a:t>Электроэнергия</a:t>
              </a:r>
              <a:r>
                <a:rPr lang="ru-RU" sz="1050" dirty="0">
                  <a:latin typeface="Montserrat" panose="00000500000000000000" pitchFamily="2" charset="0"/>
                </a:rPr>
                <a:t>: ПС 110 кВ «</a:t>
              </a:r>
              <a:r>
                <a:rPr lang="ru-RU" sz="1050" dirty="0" err="1">
                  <a:latin typeface="Montserrat" panose="00000500000000000000" pitchFamily="2" charset="0"/>
                </a:rPr>
                <a:t>Шамхал</a:t>
              </a:r>
              <a:r>
                <a:rPr lang="ru-RU" sz="1050" dirty="0">
                  <a:latin typeface="Montserrat" panose="00000500000000000000" pitchFamily="2" charset="0"/>
                </a:rPr>
                <a:t>» – два трансформатора мощностью 25 МВА и 16 МВА, расстояние до ПС - 5 </a:t>
              </a:r>
              <a:r>
                <a:rPr lang="ru-RU" sz="1050" dirty="0" smtClean="0">
                  <a:latin typeface="Montserrat" panose="00000500000000000000" pitchFamily="2" charset="0"/>
                </a:rPr>
                <a:t>км, имеются свободные мощности </a:t>
              </a:r>
              <a:r>
                <a:rPr lang="ru-RU" sz="1050" dirty="0">
                  <a:latin typeface="Montserrat" panose="00000500000000000000" pitchFamily="2" charset="0"/>
                </a:rPr>
                <a:t>(требуется получение ТУ)</a:t>
              </a: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882261"/>
              <a:ext cx="252000" cy="252000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5529104" y="2646392"/>
            <a:ext cx="4089766" cy="484748"/>
            <a:chOff x="5529104" y="2238462"/>
            <a:chExt cx="4089766" cy="484748"/>
          </a:xfrm>
        </p:grpSpPr>
        <p:sp>
          <p:nvSpPr>
            <p:cNvPr id="26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2238462"/>
              <a:ext cx="3657342" cy="484748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Газ: </a:t>
              </a:r>
              <a:r>
                <a:rPr lang="ru-RU" sz="1050" dirty="0">
                  <a:latin typeface="Montserrat" panose="00000500000000000000" pitchFamily="2" charset="0"/>
                </a:rPr>
                <a:t>ГРС «</a:t>
              </a:r>
              <a:r>
                <a:rPr lang="ru-RU" sz="1050" dirty="0" err="1">
                  <a:latin typeface="Montserrat" panose="00000500000000000000" pitchFamily="2" charset="0"/>
                </a:rPr>
                <a:t>Шамхал</a:t>
              </a:r>
              <a:r>
                <a:rPr lang="ru-RU" sz="1050" dirty="0">
                  <a:latin typeface="Montserrat" panose="00000500000000000000" pitchFamily="2" charset="0"/>
                </a:rPr>
                <a:t>» – проектная мощность 40 тыс. куб. м / час, загрузка 65,5%, свободная мощность – 13,8 тыс. куб. м / час (требуется получение ТУ)</a:t>
              </a: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2353490"/>
              <a:ext cx="252000" cy="252000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5529104" y="3351630"/>
            <a:ext cx="4089766" cy="252000"/>
            <a:chOff x="5529104" y="2843206"/>
            <a:chExt cx="4089766" cy="252000"/>
          </a:xfrm>
        </p:grpSpPr>
        <p:sp>
          <p:nvSpPr>
            <p:cNvPr id="2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2888415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Вода / водосброс: информация отсутствует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2843206"/>
              <a:ext cx="252000" cy="2520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5529104" y="3824120"/>
            <a:ext cx="4089766" cy="646331"/>
            <a:chOff x="5529104" y="3328456"/>
            <a:chExt cx="4089766" cy="646331"/>
          </a:xfrm>
        </p:grpSpPr>
        <p:sp>
          <p:nvSpPr>
            <p:cNvPr id="3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3328456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Объекты инфраструктуры: трасса Р-217 «Кавказ», </a:t>
              </a:r>
              <a:br>
                <a:rPr lang="ru-RU" sz="1050" dirty="0" smtClean="0">
                  <a:latin typeface="Montserrat" panose="00000500000000000000" pitchFamily="2" charset="0"/>
                </a:rPr>
              </a:br>
              <a:r>
                <a:rPr lang="ru-RU" sz="1050" dirty="0" smtClean="0">
                  <a:latin typeface="Montserrat" panose="00000500000000000000" pitchFamily="2" charset="0"/>
                </a:rPr>
                <a:t>7 км до ж/д станции, 54 км до аэропорта «Махачкала», 35 км до порта «Махачкала», 3.5 км до планируемого а/м обхода вокруг г. Махачкалы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3448677"/>
              <a:ext cx="252000" cy="252000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5529104" y="4537053"/>
            <a:ext cx="4089766" cy="252000"/>
            <a:chOff x="5529104" y="4189620"/>
            <a:chExt cx="4089766" cy="252000"/>
          </a:xfrm>
        </p:grpSpPr>
        <p:sp>
          <p:nvSpPr>
            <p:cNvPr id="3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251925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ВРИ</a:t>
              </a:r>
              <a:r>
                <a:rPr lang="ru-RU" sz="1050" dirty="0">
                  <a:latin typeface="Montserrat" panose="00000500000000000000" pitchFamily="2" charset="0"/>
                </a:rPr>
                <a:t>: </a:t>
              </a:r>
              <a:r>
                <a:rPr lang="ru-RU" sz="1050" dirty="0" smtClean="0">
                  <a:latin typeface="Montserrat" panose="00000500000000000000" pitchFamily="2" charset="0"/>
                </a:rPr>
                <a:t>строительство </a:t>
              </a:r>
              <a:r>
                <a:rPr lang="ru-RU" sz="1050" dirty="0">
                  <a:latin typeface="Montserrat" panose="00000500000000000000" pitchFamily="2" charset="0"/>
                </a:rPr>
                <a:t>производственных объектов</a:t>
              </a: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4189620"/>
              <a:ext cx="252000" cy="25200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529104" y="5009543"/>
            <a:ext cx="4089766" cy="561692"/>
            <a:chOff x="5529104" y="4786848"/>
            <a:chExt cx="4089766" cy="561692"/>
          </a:xfrm>
        </p:grpSpPr>
        <p:sp>
          <p:nvSpPr>
            <p:cNvPr id="3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786848"/>
              <a:ext cx="3657342" cy="561692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Владелец участка: физическое </a:t>
              </a:r>
              <a:r>
                <a:rPr lang="ru-RU" sz="1050" dirty="0">
                  <a:latin typeface="Montserrat" panose="00000500000000000000" pitchFamily="2" charset="0"/>
                </a:rPr>
                <a:t>лицо </a:t>
              </a:r>
              <a:r>
                <a:rPr lang="ru-RU" sz="1050" dirty="0" err="1">
                  <a:latin typeface="Montserrat" panose="00000500000000000000" pitchFamily="2" charset="0"/>
                </a:rPr>
                <a:t>Хизриев</a:t>
              </a:r>
              <a:r>
                <a:rPr lang="ru-RU" sz="1050" dirty="0">
                  <a:latin typeface="Montserrat" panose="00000500000000000000" pitchFamily="2" charset="0"/>
                </a:rPr>
                <a:t> </a:t>
              </a:r>
              <a:r>
                <a:rPr lang="ru-RU" sz="1050" dirty="0" err="1">
                  <a:latin typeface="Montserrat" panose="00000500000000000000" pitchFamily="2" charset="0"/>
                </a:rPr>
                <a:t>Камалдин</a:t>
              </a:r>
              <a:r>
                <a:rPr lang="ru-RU" sz="1050" dirty="0">
                  <a:latin typeface="Montserrat" panose="00000500000000000000" pitchFamily="2" charset="0"/>
                </a:rPr>
                <a:t> </a:t>
              </a:r>
              <a:r>
                <a:rPr lang="ru-RU" sz="1050" dirty="0" err="1">
                  <a:latin typeface="Montserrat" panose="00000500000000000000" pitchFamily="2" charset="0"/>
                </a:rPr>
                <a:t>Абдурашидович</a:t>
              </a:r>
              <a:r>
                <a:rPr lang="ru-RU" sz="1050" dirty="0">
                  <a:latin typeface="Montserrat" panose="00000500000000000000" pitchFamily="2" charset="0"/>
                </a:rPr>
                <a:t> (собственность</a:t>
              </a:r>
              <a:r>
                <a:rPr lang="ru-RU" sz="1050" dirty="0" smtClean="0">
                  <a:latin typeface="Montserrat" panose="00000500000000000000" pitchFamily="2" charset="0"/>
                </a:rPr>
                <a:t>), </a:t>
              </a:r>
            </a:p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житель </a:t>
              </a:r>
              <a:r>
                <a:rPr lang="ru-RU" sz="1050" dirty="0">
                  <a:latin typeface="Montserrat" panose="00000500000000000000" pitchFamily="2" charset="0"/>
                </a:rPr>
                <a:t>с. </a:t>
              </a:r>
              <a:r>
                <a:rPr lang="ru-RU" sz="1050" dirty="0" err="1">
                  <a:latin typeface="Montserrat" panose="00000500000000000000" pitchFamily="2" charset="0"/>
                </a:rPr>
                <a:t>Тагиркент-Казмаляр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4822431"/>
              <a:ext cx="252000" cy="25200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5529104" y="6025684"/>
            <a:ext cx="4089766" cy="252000"/>
            <a:chOff x="5529104" y="6025684"/>
            <a:chExt cx="4089766" cy="252000"/>
          </a:xfrm>
        </p:grpSpPr>
        <p:sp>
          <p:nvSpPr>
            <p:cNvPr id="4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6070893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Прочее: –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6025684"/>
              <a:ext cx="252000" cy="252000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529104" y="5603525"/>
            <a:ext cx="4089766" cy="252000"/>
            <a:chOff x="5529104" y="5473662"/>
            <a:chExt cx="4089766" cy="252000"/>
          </a:xfrm>
        </p:grpSpPr>
        <p:sp>
          <p:nvSpPr>
            <p:cNvPr id="4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5518871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Статус проектирования: разработка концепции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5473662"/>
              <a:ext cx="252000" cy="252000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7" y="1293773"/>
            <a:ext cx="4752000" cy="5423219"/>
          </a:xfrm>
          <a:prstGeom prst="rect">
            <a:avLst/>
          </a:prstGeom>
        </p:spPr>
      </p:pic>
      <p:sp>
        <p:nvSpPr>
          <p:cNvPr id="5" name="Полилиния 4"/>
          <p:cNvSpPr/>
          <p:nvPr/>
        </p:nvSpPr>
        <p:spPr>
          <a:xfrm>
            <a:off x="820396" y="3110669"/>
            <a:ext cx="2427006" cy="2444097"/>
          </a:xfrm>
          <a:custGeom>
            <a:avLst/>
            <a:gdLst>
              <a:gd name="connsiteX0" fmla="*/ 17092 w 2427006"/>
              <a:gd name="connsiteY0" fmla="*/ 692210 h 2444097"/>
              <a:gd name="connsiteX1" fmla="*/ 427290 w 2427006"/>
              <a:gd name="connsiteY1" fmla="*/ 0 h 2444097"/>
              <a:gd name="connsiteX2" fmla="*/ 1273324 w 2427006"/>
              <a:gd name="connsiteY2" fmla="*/ 282011 h 2444097"/>
              <a:gd name="connsiteX3" fmla="*/ 1974079 w 2427006"/>
              <a:gd name="connsiteY3" fmla="*/ 119641 h 2444097"/>
              <a:gd name="connsiteX4" fmla="*/ 2427006 w 2427006"/>
              <a:gd name="connsiteY4" fmla="*/ 153824 h 2444097"/>
              <a:gd name="connsiteX5" fmla="*/ 1187866 w 2427006"/>
              <a:gd name="connsiteY5" fmla="*/ 2444097 h 2444097"/>
              <a:gd name="connsiteX6" fmla="*/ 0 w 2427006"/>
              <a:gd name="connsiteY6" fmla="*/ 1674976 h 2444097"/>
              <a:gd name="connsiteX7" fmla="*/ 376015 w 2427006"/>
              <a:gd name="connsiteY7" fmla="*/ 1051133 h 2444097"/>
              <a:gd name="connsiteX8" fmla="*/ 17092 w 2427006"/>
              <a:gd name="connsiteY8" fmla="*/ 692210 h 244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7006" h="2444097">
                <a:moveTo>
                  <a:pt x="17092" y="692210"/>
                </a:moveTo>
                <a:lnTo>
                  <a:pt x="427290" y="0"/>
                </a:lnTo>
                <a:lnTo>
                  <a:pt x="1273324" y="282011"/>
                </a:lnTo>
                <a:lnTo>
                  <a:pt x="1974079" y="119641"/>
                </a:lnTo>
                <a:lnTo>
                  <a:pt x="2427006" y="153824"/>
                </a:lnTo>
                <a:lnTo>
                  <a:pt x="1187866" y="2444097"/>
                </a:lnTo>
                <a:lnTo>
                  <a:pt x="0" y="1674976"/>
                </a:lnTo>
                <a:lnTo>
                  <a:pt x="376015" y="1051133"/>
                </a:lnTo>
                <a:lnTo>
                  <a:pt x="17092" y="692210"/>
                </a:lnTo>
                <a:close/>
              </a:path>
            </a:pathLst>
          </a:custGeom>
          <a:noFill/>
          <a:ln w="38100">
            <a:solidFill>
              <a:srgbClr val="FF09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BB44EBD6-1402-7B14-9D8E-68D7D1A66B55}"/>
              </a:ext>
            </a:extLst>
          </p:cNvPr>
          <p:cNvSpPr>
            <a:spLocks noChangeAspect="1"/>
          </p:cNvSpPr>
          <p:nvPr/>
        </p:nvSpPr>
        <p:spPr>
          <a:xfrm>
            <a:off x="294196" y="416074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Montserrat" panose="020B0604020202020204" charset="-52"/>
              </a:rPr>
              <a:t>4</a:t>
            </a:r>
            <a:endParaRPr lang="ru-RU" sz="800" dirty="0">
              <a:solidFill>
                <a:schemeClr val="tx1"/>
              </a:solidFill>
              <a:latin typeface="Montserrat" panose="020B060402020202020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93360" y="416074"/>
            <a:ext cx="142551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ru-RU" sz="1400" dirty="0" err="1" smtClean="0"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96201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5" y="1298649"/>
            <a:ext cx="4753182" cy="4912954"/>
          </a:xfrm>
          <a:prstGeom prst="rect">
            <a:avLst/>
          </a:prstGeom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535182" y="382964"/>
            <a:ext cx="7802194" cy="246221"/>
          </a:xfrm>
        </p:spPr>
        <p:txBody>
          <a:bodyPr/>
          <a:lstStyle/>
          <a:p>
            <a:r>
              <a:rPr lang="ru-RU" dirty="0" smtClean="0"/>
              <a:t>Строительство ТЛК </a:t>
            </a:r>
            <a:r>
              <a:rPr lang="ru-RU" dirty="0"/>
              <a:t>в </a:t>
            </a:r>
            <a:r>
              <a:rPr lang="ru-RU" dirty="0" smtClean="0"/>
              <a:t>пос. Загородный</a:t>
            </a:r>
            <a:endParaRPr lang="en-US" dirty="0"/>
          </a:p>
        </p:txBody>
      </p:sp>
      <p:sp>
        <p:nvSpPr>
          <p:cNvPr id="14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291087" y="908720"/>
            <a:ext cx="4752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Схема участка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latin typeface="Montserrat" panose="020B0604020202020204" charset="-52"/>
              <a:cs typeface="Arial" pitchFamily="34" charset="0"/>
            </a:endParaRPr>
          </a:p>
        </p:txBody>
      </p:sp>
      <p:sp>
        <p:nvSpPr>
          <p:cNvPr id="17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5514870" y="908720"/>
            <a:ext cx="4104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Ключевая информация</a:t>
            </a:r>
            <a:endParaRPr lang="ru-RU" sz="1100" b="1" dirty="0">
              <a:solidFill>
                <a:schemeClr val="tx1"/>
              </a:solidFill>
              <a:latin typeface="Montserrat" panose="020B0604020202020204" charset="-52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529104" y="1235916"/>
            <a:ext cx="4089766" cy="323165"/>
            <a:chOff x="5529104" y="1235916"/>
            <a:chExt cx="4089766" cy="323165"/>
          </a:xfrm>
        </p:grpSpPr>
        <p:sp>
          <p:nvSpPr>
            <p:cNvPr id="1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235916"/>
              <a:ext cx="3657342" cy="323165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Адрес: Республика </a:t>
              </a:r>
              <a:r>
                <a:rPr lang="ru-RU" sz="1050" dirty="0">
                  <a:latin typeface="Montserrat" panose="00000500000000000000" pitchFamily="2" charset="0"/>
                </a:rPr>
                <a:t>Дагестан, </a:t>
              </a:r>
              <a:r>
                <a:rPr lang="ru-RU" sz="1050" dirty="0" smtClean="0">
                  <a:latin typeface="Montserrat" panose="00000500000000000000" pitchFamily="2" charset="0"/>
                </a:rPr>
                <a:t>пос. Загородный, (участок требует межевания), площадь 10 га</a:t>
              </a: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271498"/>
              <a:ext cx="252000" cy="25200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5529104" y="1780532"/>
            <a:ext cx="4089766" cy="646331"/>
            <a:chOff x="5529104" y="1685095"/>
            <a:chExt cx="4089766" cy="646331"/>
          </a:xfrm>
        </p:grpSpPr>
        <p:sp>
          <p:nvSpPr>
            <p:cNvPr id="2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685095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050" dirty="0">
                  <a:latin typeface="Montserrat" panose="00000500000000000000" pitchFamily="2" charset="0"/>
                </a:rPr>
                <a:t>Электроэнергия: ПС 110 кВ «</a:t>
              </a:r>
              <a:r>
                <a:rPr lang="ru-RU" sz="1050" dirty="0" err="1">
                  <a:latin typeface="Montserrat" panose="00000500000000000000" pitchFamily="2" charset="0"/>
                </a:rPr>
                <a:t>Шамхал</a:t>
              </a:r>
              <a:r>
                <a:rPr lang="ru-RU" sz="1050" dirty="0">
                  <a:latin typeface="Montserrat" panose="00000500000000000000" pitchFamily="2" charset="0"/>
                </a:rPr>
                <a:t>» – два трансформатора мощностью 25 МВА и 16 МВА, расстояние до ПС - 5 </a:t>
              </a:r>
              <a:r>
                <a:rPr lang="ru-RU" sz="1050" dirty="0" smtClean="0">
                  <a:latin typeface="Montserrat" panose="00000500000000000000" pitchFamily="2" charset="0"/>
                </a:rPr>
                <a:t>км, имеются </a:t>
              </a:r>
              <a:r>
                <a:rPr lang="ru-RU" sz="1050" dirty="0">
                  <a:latin typeface="Montserrat" panose="00000500000000000000" pitchFamily="2" charset="0"/>
                </a:rPr>
                <a:t>свободные мощности (требуется получение ТУ)</a:t>
              </a: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882261"/>
              <a:ext cx="252000" cy="25200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5529104" y="2648314"/>
            <a:ext cx="4089766" cy="484748"/>
            <a:chOff x="5529104" y="2237116"/>
            <a:chExt cx="4089766" cy="484748"/>
          </a:xfrm>
        </p:grpSpPr>
        <p:sp>
          <p:nvSpPr>
            <p:cNvPr id="26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2237116"/>
              <a:ext cx="3657342" cy="484748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Газ: </a:t>
              </a:r>
              <a:r>
                <a:rPr lang="ru-RU" sz="1050" dirty="0">
                  <a:latin typeface="Montserrat" panose="00000500000000000000" pitchFamily="2" charset="0"/>
                </a:rPr>
                <a:t>ГРС «</a:t>
              </a:r>
              <a:r>
                <a:rPr lang="ru-RU" sz="1050" dirty="0" err="1">
                  <a:latin typeface="Montserrat" panose="00000500000000000000" pitchFamily="2" charset="0"/>
                </a:rPr>
                <a:t>Шамхал</a:t>
              </a:r>
              <a:r>
                <a:rPr lang="ru-RU" sz="1050" dirty="0">
                  <a:latin typeface="Montserrat" panose="00000500000000000000" pitchFamily="2" charset="0"/>
                </a:rPr>
                <a:t>» – проектная мощность 40 тыс. куб. м / час, загрузка 65,5%, свободная мощность – 13,8 тыс. куб. м / час (требуется получение ТУ)</a:t>
              </a: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2353490"/>
              <a:ext cx="252000" cy="25200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5529104" y="3354513"/>
            <a:ext cx="4089766" cy="252000"/>
            <a:chOff x="5529104" y="2843206"/>
            <a:chExt cx="4089766" cy="252000"/>
          </a:xfrm>
        </p:grpSpPr>
        <p:sp>
          <p:nvSpPr>
            <p:cNvPr id="2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2888415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Вода / водосброс: информация отсутствует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2843206"/>
              <a:ext cx="252000" cy="252000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5529104" y="3827964"/>
            <a:ext cx="4089766" cy="1046440"/>
            <a:chOff x="5529104" y="3328456"/>
            <a:chExt cx="4089766" cy="1046440"/>
          </a:xfrm>
        </p:grpSpPr>
        <p:sp>
          <p:nvSpPr>
            <p:cNvPr id="3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3328456"/>
              <a:ext cx="3657342" cy="1046440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Объекты инфраструктуры: трасса Р-215 «Махачкала-Астрахань», </a:t>
              </a:r>
              <a:r>
                <a:rPr lang="ru-RU" sz="1050" dirty="0">
                  <a:latin typeface="Montserrat" panose="00000500000000000000" pitchFamily="2" charset="0"/>
                </a:rPr>
                <a:t>8</a:t>
              </a:r>
              <a:r>
                <a:rPr lang="ru-RU" sz="1050" dirty="0" smtClean="0">
                  <a:latin typeface="Montserrat" panose="00000500000000000000" pitchFamily="2" charset="0"/>
                </a:rPr>
                <a:t> км до ж/д станции, 42 км до аэропорта «Махачкала», 20 км до порта «Махачкала», с з/у съезд на асфальтовую региональную дорогу</a:t>
              </a:r>
            </a:p>
            <a:p>
              <a:pPr>
                <a:spcBef>
                  <a:spcPts val="600"/>
                </a:spcBef>
              </a:pP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3444830"/>
              <a:ext cx="252000" cy="252000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5529104" y="4635262"/>
            <a:ext cx="4089766" cy="252000"/>
            <a:chOff x="5529104" y="4108829"/>
            <a:chExt cx="4089766" cy="252000"/>
          </a:xfrm>
        </p:grpSpPr>
        <p:sp>
          <p:nvSpPr>
            <p:cNvPr id="3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154038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ВРИ</a:t>
              </a:r>
              <a:r>
                <a:rPr lang="ru-RU" sz="1050" dirty="0">
                  <a:latin typeface="Montserrat" panose="00000500000000000000" pitchFamily="2" charset="0"/>
                </a:rPr>
                <a:t>: </a:t>
              </a:r>
              <a:r>
                <a:rPr lang="ru-RU" sz="1050" dirty="0" smtClean="0">
                  <a:latin typeface="Montserrat" panose="00000500000000000000" pitchFamily="2" charset="0"/>
                </a:rPr>
                <a:t>для </a:t>
              </a:r>
              <a:r>
                <a:rPr lang="ru-RU" sz="1050" dirty="0">
                  <a:latin typeface="Montserrat" panose="00000500000000000000" pitchFamily="2" charset="0"/>
                </a:rPr>
                <a:t>сельскохозяйственного использования</a:t>
              </a: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4108829"/>
              <a:ext cx="252000" cy="252000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5529104" y="5007614"/>
            <a:ext cx="4089766" cy="323165"/>
            <a:chOff x="5529104" y="4786848"/>
            <a:chExt cx="4089766" cy="323165"/>
          </a:xfrm>
        </p:grpSpPr>
        <p:sp>
          <p:nvSpPr>
            <p:cNvPr id="3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786848"/>
              <a:ext cx="3657342" cy="323165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Владелец участка: </a:t>
              </a:r>
              <a:r>
                <a:rPr lang="ru-RU" sz="1050" dirty="0" err="1" smtClean="0">
                  <a:latin typeface="Montserrat" panose="00000500000000000000" pitchFamily="2" charset="0"/>
                </a:rPr>
                <a:t>неразганниченные</a:t>
              </a:r>
              <a:r>
                <a:rPr lang="ru-RU" sz="1050" dirty="0" smtClean="0">
                  <a:latin typeface="Montserrat" panose="00000500000000000000" pitchFamily="2" charset="0"/>
                </a:rPr>
                <a:t> з/у в собственности МО «</a:t>
              </a:r>
              <a:r>
                <a:rPr lang="ru-RU" sz="1050" dirty="0" err="1" smtClean="0">
                  <a:latin typeface="Montserrat" panose="00000500000000000000" pitchFamily="2" charset="0"/>
                </a:rPr>
                <a:t>Кумторкалинский</a:t>
              </a:r>
              <a:r>
                <a:rPr lang="ru-RU" sz="1050" dirty="0" smtClean="0">
                  <a:latin typeface="Montserrat" panose="00000500000000000000" pitchFamily="2" charset="0"/>
                </a:rPr>
                <a:t> район»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4822431"/>
              <a:ext cx="252000" cy="252000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5529104" y="6025684"/>
            <a:ext cx="4089766" cy="252000"/>
            <a:chOff x="5529104" y="6025684"/>
            <a:chExt cx="4089766" cy="252000"/>
          </a:xfrm>
        </p:grpSpPr>
        <p:sp>
          <p:nvSpPr>
            <p:cNvPr id="4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6070893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Прочее: –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6025684"/>
              <a:ext cx="252000" cy="252000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5529104" y="5552230"/>
            <a:ext cx="4089766" cy="252000"/>
            <a:chOff x="5529104" y="5473662"/>
            <a:chExt cx="4089766" cy="252000"/>
          </a:xfrm>
        </p:grpSpPr>
        <p:sp>
          <p:nvSpPr>
            <p:cNvPr id="4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5518871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Статус проекта: разработка концепции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5473662"/>
              <a:ext cx="252000" cy="252000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44" y="3508269"/>
            <a:ext cx="349863" cy="349863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>
            <a:off x="2975073" y="3858132"/>
            <a:ext cx="262989" cy="606301"/>
          </a:xfrm>
          <a:prstGeom prst="straightConnector1">
            <a:avLst/>
          </a:prstGeom>
          <a:ln w="1905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2077178" y="3802011"/>
            <a:ext cx="589318" cy="356552"/>
          </a:xfrm>
          <a:prstGeom prst="straightConnector1">
            <a:avLst/>
          </a:prstGeom>
          <a:ln w="1905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35">
            <a:extLst>
              <a:ext uri="{FF2B5EF4-FFF2-40B4-BE49-F238E27FC236}">
                <a16:creationId xmlns:a16="http://schemas.microsoft.com/office/drawing/2014/main" xmlns="" id="{54A6EEC9-3F6F-4B97-9CD4-018BA74BC811}"/>
              </a:ext>
            </a:extLst>
          </p:cNvPr>
          <p:cNvSpPr/>
          <p:nvPr/>
        </p:nvSpPr>
        <p:spPr>
          <a:xfrm>
            <a:off x="291087" y="6403935"/>
            <a:ext cx="4752000" cy="153888"/>
          </a:xfrm>
          <a:prstGeom prst="rect">
            <a:avLst/>
          </a:prstGeom>
          <a:ln>
            <a:noFill/>
            <a:prstDash val="lgDashDotDot"/>
          </a:ln>
        </p:spPr>
        <p:txBody>
          <a:bodyPr wrap="square" lIns="0" tIns="0" rIns="0" bIns="0">
            <a:spAutoFit/>
          </a:bodyPr>
          <a:lstStyle/>
          <a:p>
            <a:r>
              <a:rPr lang="ru-RU" sz="1000" dirty="0" smtClean="0">
                <a:solidFill>
                  <a:srgbClr val="FF0909"/>
                </a:solidFill>
                <a:latin typeface="Montserrat" panose="00000500000000000000" pitchFamily="2" charset="0"/>
              </a:rPr>
              <a:t>* </a:t>
            </a:r>
            <a:r>
              <a:rPr lang="ru-RU" sz="800" dirty="0" smtClean="0">
                <a:latin typeface="Montserrat" panose="00000500000000000000" pitchFamily="2" charset="0"/>
              </a:rPr>
              <a:t>Участок требует межевания, указано предварительное направление расположения</a:t>
            </a:r>
            <a:endParaRPr lang="ru-RU" sz="800" dirty="0">
              <a:latin typeface="Montserrat" panose="00000500000000000000" pitchFamily="2" charset="0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BB44EBD6-1402-7B14-9D8E-68D7D1A66B55}"/>
              </a:ext>
            </a:extLst>
          </p:cNvPr>
          <p:cNvSpPr>
            <a:spLocks noChangeAspect="1"/>
          </p:cNvSpPr>
          <p:nvPr/>
        </p:nvSpPr>
        <p:spPr>
          <a:xfrm>
            <a:off x="294196" y="416074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Montserrat" panose="020B0604020202020204" charset="-52"/>
              </a:rPr>
              <a:t>5</a:t>
            </a:r>
            <a:endParaRPr lang="ru-RU" sz="800" dirty="0">
              <a:solidFill>
                <a:schemeClr val="tx1"/>
              </a:solidFill>
              <a:latin typeface="Montserrat" panose="020B060402020202020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21352" y="416074"/>
            <a:ext cx="158417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ru-RU" sz="1400" dirty="0" err="1" smtClean="0"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18568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535182" y="382964"/>
            <a:ext cx="7802194" cy="246221"/>
          </a:xfrm>
        </p:spPr>
        <p:txBody>
          <a:bodyPr/>
          <a:lstStyle/>
          <a:p>
            <a:r>
              <a:rPr lang="ru-RU" dirty="0" smtClean="0"/>
              <a:t>Строительство ТЛК </a:t>
            </a:r>
            <a:r>
              <a:rPr lang="ru-RU" dirty="0"/>
              <a:t>в </a:t>
            </a:r>
            <a:r>
              <a:rPr lang="ru-RU" dirty="0" err="1" smtClean="0"/>
              <a:t>Карабудахкентском</a:t>
            </a:r>
            <a:r>
              <a:rPr lang="ru-RU" dirty="0" smtClean="0"/>
              <a:t> районе</a:t>
            </a:r>
            <a:endParaRPr lang="en-US" dirty="0"/>
          </a:p>
        </p:txBody>
      </p:sp>
      <p:sp>
        <p:nvSpPr>
          <p:cNvPr id="14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291087" y="908720"/>
            <a:ext cx="4752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Схема участка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latin typeface="Montserrat" panose="020B0604020202020204" charset="-52"/>
              <a:cs typeface="Arial" pitchFamily="34" charset="0"/>
            </a:endParaRPr>
          </a:p>
        </p:txBody>
      </p:sp>
      <p:sp>
        <p:nvSpPr>
          <p:cNvPr id="17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5514870" y="908720"/>
            <a:ext cx="4104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Ключевая информация</a:t>
            </a:r>
            <a:endParaRPr lang="ru-RU" sz="1100" b="1" dirty="0">
              <a:solidFill>
                <a:schemeClr val="tx1"/>
              </a:solidFill>
              <a:latin typeface="Montserrat" panose="020B0604020202020204" charset="-52"/>
              <a:cs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529104" y="1235916"/>
            <a:ext cx="4089766" cy="484748"/>
            <a:chOff x="5529104" y="1235916"/>
            <a:chExt cx="4089766" cy="484748"/>
          </a:xfrm>
        </p:grpSpPr>
        <p:sp>
          <p:nvSpPr>
            <p:cNvPr id="1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235916"/>
              <a:ext cx="3657342" cy="484748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>
                  <a:latin typeface="Montserrat" panose="00000500000000000000" pitchFamily="2" charset="0"/>
                </a:rPr>
                <a:t>Республика Дагестан, </a:t>
              </a:r>
              <a:r>
                <a:rPr lang="ru-RU" sz="1050" dirty="0" err="1">
                  <a:latin typeface="Montserrat" panose="00000500000000000000" pitchFamily="2" charset="0"/>
                </a:rPr>
                <a:t>Карабудахкентский</a:t>
              </a:r>
              <a:r>
                <a:rPr lang="ru-RU" sz="1050" dirty="0">
                  <a:latin typeface="Montserrat" panose="00000500000000000000" pitchFamily="2" charset="0"/>
                </a:rPr>
                <a:t> район, местность "</a:t>
              </a:r>
              <a:r>
                <a:rPr lang="ru-RU" sz="1050" dirty="0" err="1" smtClean="0">
                  <a:latin typeface="Montserrat" panose="00000500000000000000" pitchFamily="2" charset="0"/>
                </a:rPr>
                <a:t>Уйташ</a:t>
              </a:r>
              <a:r>
                <a:rPr lang="ru-RU" sz="1050" dirty="0" smtClean="0">
                  <a:latin typeface="Montserrat" panose="00000500000000000000" pitchFamily="2" charset="0"/>
                </a:rPr>
                <a:t>, </a:t>
              </a:r>
              <a:r>
                <a:rPr lang="ru-RU" sz="1050" dirty="0" err="1" smtClean="0">
                  <a:latin typeface="Montserrat" panose="00000500000000000000" pitchFamily="2" charset="0"/>
                </a:rPr>
                <a:t>кад</a:t>
              </a:r>
              <a:r>
                <a:rPr lang="ru-RU" sz="1050" dirty="0" smtClean="0">
                  <a:latin typeface="Montserrat" panose="00000500000000000000" pitchFamily="2" charset="0"/>
                </a:rPr>
                <a:t>. номер 05:09:000000:1164, площадь 68,6 га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352290"/>
              <a:ext cx="252000" cy="252000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5529104" y="1888376"/>
            <a:ext cx="4089766" cy="323165"/>
            <a:chOff x="5529104" y="1846679"/>
            <a:chExt cx="4089766" cy="323165"/>
          </a:xfrm>
        </p:grpSpPr>
        <p:sp>
          <p:nvSpPr>
            <p:cNvPr id="2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846679"/>
              <a:ext cx="3657342" cy="323165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050" dirty="0" smtClean="0">
                  <a:latin typeface="Montserrat" panose="00000500000000000000" pitchFamily="2" charset="0"/>
                </a:rPr>
                <a:t>Электроэнергия</a:t>
              </a:r>
              <a:r>
                <a:rPr lang="ru-RU" sz="1050" dirty="0">
                  <a:latin typeface="Montserrat" panose="00000500000000000000" pitchFamily="2" charset="0"/>
                </a:rPr>
                <a:t>: </a:t>
              </a:r>
              <a:r>
                <a:rPr lang="ru-RU" sz="1050" dirty="0" smtClean="0">
                  <a:latin typeface="Montserrat" panose="00000500000000000000" pitchFamily="2" charset="0"/>
                </a:rPr>
                <a:t>рядом с участком расположена </a:t>
              </a:r>
              <a:br>
                <a:rPr lang="ru-RU" sz="1050" dirty="0" smtClean="0">
                  <a:latin typeface="Montserrat" panose="00000500000000000000" pitchFamily="2" charset="0"/>
                </a:rPr>
              </a:br>
              <a:r>
                <a:rPr lang="ru-RU" sz="1050" dirty="0" smtClean="0">
                  <a:latin typeface="Montserrat" panose="00000500000000000000" pitchFamily="2" charset="0"/>
                </a:rPr>
                <a:t>ПС «Махачкала» 330/110/10,5 кВт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882261"/>
              <a:ext cx="252000" cy="252000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5529104" y="2379253"/>
            <a:ext cx="4089766" cy="646331"/>
            <a:chOff x="5529104" y="2200598"/>
            <a:chExt cx="4089766" cy="646331"/>
          </a:xfrm>
        </p:grpSpPr>
        <p:sp>
          <p:nvSpPr>
            <p:cNvPr id="26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2200598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Газ</a:t>
              </a:r>
              <a:r>
                <a:rPr lang="ru-RU" sz="1050" dirty="0">
                  <a:latin typeface="Montserrat" panose="00000500000000000000" pitchFamily="2" charset="0"/>
                </a:rPr>
                <a:t>: ГРС «Махачкала </a:t>
              </a:r>
              <a:r>
                <a:rPr lang="ru-RU" sz="1050" dirty="0" smtClean="0">
                  <a:latin typeface="Montserrat" panose="00000500000000000000" pitchFamily="2" charset="0"/>
                </a:rPr>
                <a:t>Восточная» - производительность 100 </a:t>
              </a:r>
              <a:r>
                <a:rPr lang="ru-RU" sz="1050" dirty="0">
                  <a:latin typeface="Montserrat" panose="00000500000000000000" pitchFamily="2" charset="0"/>
                </a:rPr>
                <a:t>тыс. м3 /час, </a:t>
              </a:r>
              <a:r>
                <a:rPr lang="ru-RU" sz="1050" dirty="0" smtClean="0">
                  <a:latin typeface="Montserrat" panose="00000500000000000000" pitchFamily="2" charset="0"/>
                </a:rPr>
                <a:t>свободная </a:t>
              </a:r>
              <a:r>
                <a:rPr lang="ru-RU" sz="1050" dirty="0">
                  <a:latin typeface="Montserrat" panose="00000500000000000000" pitchFamily="2" charset="0"/>
                </a:rPr>
                <a:t>мощность – </a:t>
              </a:r>
              <a:r>
                <a:rPr lang="ru-RU" sz="1050" dirty="0" smtClean="0">
                  <a:latin typeface="Montserrat" panose="00000500000000000000" pitchFamily="2" charset="0"/>
                </a:rPr>
                <a:t>12,4 </a:t>
              </a:r>
              <a:r>
                <a:rPr lang="ru-RU" sz="1050" dirty="0">
                  <a:latin typeface="Montserrat" panose="00000500000000000000" pitchFamily="2" charset="0"/>
                </a:rPr>
                <a:t>тыс. м3 /</a:t>
              </a:r>
              <a:r>
                <a:rPr lang="ru-RU" sz="1050" dirty="0" smtClean="0">
                  <a:latin typeface="Montserrat" panose="00000500000000000000" pitchFamily="2" charset="0"/>
                </a:rPr>
                <a:t>час, загружена </a:t>
              </a:r>
              <a:r>
                <a:rPr lang="ru-RU" sz="1050" dirty="0">
                  <a:latin typeface="Montserrat" panose="00000500000000000000" pitchFamily="2" charset="0"/>
                </a:rPr>
                <a:t>на 87,6 </a:t>
              </a:r>
              <a:r>
                <a:rPr lang="ru-RU" sz="1050" dirty="0" smtClean="0">
                  <a:latin typeface="Montserrat" panose="00000500000000000000" pitchFamily="2" charset="0"/>
                </a:rPr>
                <a:t>% (требуется получение ТУ)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2353490"/>
              <a:ext cx="252000" cy="2520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5529104" y="3193296"/>
            <a:ext cx="4089766" cy="484748"/>
            <a:chOff x="5529104" y="2726832"/>
            <a:chExt cx="4089766" cy="484748"/>
          </a:xfrm>
        </p:grpSpPr>
        <p:sp>
          <p:nvSpPr>
            <p:cNvPr id="2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2726832"/>
              <a:ext cx="3657342" cy="484748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>
                  <a:latin typeface="Montserrat" panose="00000500000000000000" pitchFamily="2" charset="0"/>
                </a:rPr>
                <a:t>Вода / водосброс: поверхностный водозабор из канала им. Октябрьской революции – расстояние 6,6 км, двухтрубное исполнение: 280 мм и 180 мм</a:t>
              </a: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2843206"/>
              <a:ext cx="252000" cy="252000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5529104" y="3845756"/>
            <a:ext cx="4089766" cy="646331"/>
            <a:chOff x="5529104" y="3406634"/>
            <a:chExt cx="4089766" cy="646331"/>
          </a:xfrm>
        </p:grpSpPr>
        <p:sp>
          <p:nvSpPr>
            <p:cNvPr id="3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3406634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Объекты инфраструктуры: 4 км трасса Р-217 «Кавказ</a:t>
              </a:r>
              <a:r>
                <a:rPr lang="ru-RU" sz="1050" dirty="0">
                  <a:latin typeface="Montserrat" panose="00000500000000000000" pitchFamily="2" charset="0"/>
                </a:rPr>
                <a:t>» (требуется прокол ФАД для доступа к </a:t>
              </a:r>
              <a:r>
                <a:rPr lang="ru-RU" sz="1050" dirty="0" smtClean="0">
                  <a:latin typeface="Montserrat" panose="00000500000000000000" pitchFamily="2" charset="0"/>
                </a:rPr>
                <a:t>ЖД), 10 км до ж/д станции, 8 км до аэропорта «Махачкала», 24 км до порта «Махачкала»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3525621"/>
              <a:ext cx="252000" cy="25200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529104" y="4498216"/>
            <a:ext cx="4089766" cy="252000"/>
            <a:chOff x="5529104" y="4108829"/>
            <a:chExt cx="4089766" cy="252000"/>
          </a:xfrm>
        </p:grpSpPr>
        <p:sp>
          <p:nvSpPr>
            <p:cNvPr id="3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199246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ВРИ: создание индустриального </a:t>
              </a:r>
              <a:r>
                <a:rPr lang="ru-RU" sz="1050" dirty="0">
                  <a:latin typeface="Montserrat" panose="00000500000000000000" pitchFamily="2" charset="0"/>
                </a:rPr>
                <a:t>парка "Аврора"</a:t>
              </a: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4108829"/>
              <a:ext cx="252000" cy="25200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5529104" y="4917928"/>
            <a:ext cx="4089766" cy="723275"/>
            <a:chOff x="5529104" y="4755662"/>
            <a:chExt cx="4089766" cy="723275"/>
          </a:xfrm>
        </p:grpSpPr>
        <p:sp>
          <p:nvSpPr>
            <p:cNvPr id="3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755662"/>
              <a:ext cx="3657342" cy="723275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050" dirty="0" smtClean="0">
                  <a:latin typeface="Montserrat" panose="00000500000000000000" pitchFamily="2" charset="0"/>
                </a:rPr>
                <a:t>Владелец участка</a:t>
              </a:r>
              <a:r>
                <a:rPr lang="ru-RU" sz="1050" dirty="0">
                  <a:latin typeface="Montserrat" panose="00000500000000000000" pitchFamily="2" charset="0"/>
                </a:rPr>
                <a:t>: </a:t>
              </a:r>
              <a:r>
                <a:rPr lang="ru-RU" sz="1050" dirty="0" smtClean="0">
                  <a:latin typeface="Montserrat" panose="00000500000000000000" pitchFamily="2" charset="0"/>
                </a:rPr>
                <a:t>акционерное </a:t>
              </a:r>
              <a:r>
                <a:rPr lang="ru-RU" sz="1050" dirty="0">
                  <a:latin typeface="Montserrat" panose="00000500000000000000" pitchFamily="2" charset="0"/>
                </a:rPr>
                <a:t>общество </a:t>
              </a:r>
              <a:r>
                <a:rPr lang="ru-RU" sz="1050" dirty="0" smtClean="0">
                  <a:latin typeface="Montserrat" panose="00000500000000000000" pitchFamily="2" charset="0"/>
                </a:rPr>
                <a:t>«Корпорация </a:t>
              </a:r>
              <a:r>
                <a:rPr lang="ru-RU" sz="1050" dirty="0">
                  <a:latin typeface="Montserrat" panose="00000500000000000000" pitchFamily="2" charset="0"/>
                </a:rPr>
                <a:t>развития </a:t>
              </a:r>
              <a:r>
                <a:rPr lang="ru-RU" sz="1050" dirty="0" smtClean="0">
                  <a:latin typeface="Montserrat" panose="00000500000000000000" pitchFamily="2" charset="0"/>
                </a:rPr>
                <a:t>Дагестана» (собственность</a:t>
              </a:r>
              <a:r>
                <a:rPr lang="ru-RU" sz="1050" dirty="0" smtClean="0">
                  <a:latin typeface="Montserrat" panose="00000500000000000000" pitchFamily="2" charset="0"/>
                </a:rPr>
                <a:t>)</a:t>
              </a:r>
            </a:p>
            <a:p>
              <a:r>
                <a:rPr lang="ru-RU" sz="1050" dirty="0" smtClean="0">
                  <a:latin typeface="Montserrat" panose="00000500000000000000" pitchFamily="2" charset="0"/>
                </a:rPr>
                <a:t>Якорный резидент ООО «МИГ»</a:t>
              </a:r>
            </a:p>
            <a:p>
              <a:pPr>
                <a:spcBef>
                  <a:spcPts val="600"/>
                </a:spcBef>
              </a:pPr>
              <a:endParaRPr lang="ru-RU" sz="1050" dirty="0" smtClean="0">
                <a:latin typeface="Montserrat" panose="00000500000000000000" pitchFamily="2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4791244"/>
              <a:ext cx="252000" cy="25200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5529104" y="5828518"/>
            <a:ext cx="4089766" cy="646331"/>
            <a:chOff x="5529104" y="5828518"/>
            <a:chExt cx="4089766" cy="646331"/>
          </a:xfrm>
        </p:grpSpPr>
        <p:sp>
          <p:nvSpPr>
            <p:cNvPr id="4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5828518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>
                  <a:latin typeface="Montserrat" panose="00000500000000000000" pitchFamily="2" charset="0"/>
                </a:rPr>
                <a:t>Прочее: в отношении участка планируется проверка его фактического использования в целях определения целесообразности вовлечения в проект</a:t>
              </a: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6025684"/>
              <a:ext cx="252000" cy="25200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5529104" y="5408805"/>
            <a:ext cx="4089766" cy="252000"/>
            <a:chOff x="5529104" y="5473662"/>
            <a:chExt cx="4089766" cy="252000"/>
          </a:xfrm>
        </p:grpSpPr>
        <p:sp>
          <p:nvSpPr>
            <p:cNvPr id="4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5518871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Статус проекта: разработка концепции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5473662"/>
              <a:ext cx="252000" cy="25200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8" y="1256354"/>
            <a:ext cx="4752000" cy="4864143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863125" y="1965533"/>
            <a:ext cx="2854296" cy="3537959"/>
          </a:xfrm>
          <a:custGeom>
            <a:avLst/>
            <a:gdLst>
              <a:gd name="connsiteX0" fmla="*/ 1820254 w 2854296"/>
              <a:gd name="connsiteY0" fmla="*/ 0 h 3537959"/>
              <a:gd name="connsiteX1" fmla="*/ 0 w 2854296"/>
              <a:gd name="connsiteY1" fmla="*/ 1717704 h 3537959"/>
              <a:gd name="connsiteX2" fmla="*/ 1290415 w 2854296"/>
              <a:gd name="connsiteY2" fmla="*/ 3537959 h 3537959"/>
              <a:gd name="connsiteX3" fmla="*/ 2512464 w 2854296"/>
              <a:gd name="connsiteY3" fmla="*/ 3273039 h 3537959"/>
              <a:gd name="connsiteX4" fmla="*/ 2042445 w 2854296"/>
              <a:gd name="connsiteY4" fmla="*/ 2709017 h 3537959"/>
              <a:gd name="connsiteX5" fmla="*/ 2854296 w 2854296"/>
              <a:gd name="connsiteY5" fmla="*/ 2076628 h 3537959"/>
              <a:gd name="connsiteX6" fmla="*/ 1820254 w 2854296"/>
              <a:gd name="connsiteY6" fmla="*/ 0 h 353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4296" h="3537959">
                <a:moveTo>
                  <a:pt x="1820254" y="0"/>
                </a:moveTo>
                <a:lnTo>
                  <a:pt x="0" y="1717704"/>
                </a:lnTo>
                <a:lnTo>
                  <a:pt x="1290415" y="3537959"/>
                </a:lnTo>
                <a:lnTo>
                  <a:pt x="2512464" y="3273039"/>
                </a:lnTo>
                <a:lnTo>
                  <a:pt x="2042445" y="2709017"/>
                </a:lnTo>
                <a:lnTo>
                  <a:pt x="2854296" y="2076628"/>
                </a:lnTo>
                <a:lnTo>
                  <a:pt x="1820254" y="0"/>
                </a:lnTo>
                <a:close/>
              </a:path>
            </a:pathLst>
          </a:custGeom>
          <a:noFill/>
          <a:ln w="38100">
            <a:solidFill>
              <a:srgbClr val="FF09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BB44EBD6-1402-7B14-9D8E-68D7D1A66B55}"/>
              </a:ext>
            </a:extLst>
          </p:cNvPr>
          <p:cNvSpPr>
            <a:spLocks noChangeAspect="1"/>
          </p:cNvSpPr>
          <p:nvPr/>
        </p:nvSpPr>
        <p:spPr>
          <a:xfrm>
            <a:off x="294196" y="416074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Montserrat" panose="020B0604020202020204" charset="-52"/>
              </a:rPr>
              <a:t>6</a:t>
            </a:r>
            <a:endParaRPr lang="ru-RU" sz="800" dirty="0">
              <a:solidFill>
                <a:schemeClr val="tx1"/>
              </a:solidFill>
              <a:latin typeface="Montserrat" panose="020B0604020202020204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5039" y="416074"/>
            <a:ext cx="151216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ru-RU" sz="1400" dirty="0" err="1" smtClean="0"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05219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535182" y="382964"/>
            <a:ext cx="7802194" cy="246221"/>
          </a:xfrm>
        </p:spPr>
        <p:txBody>
          <a:bodyPr/>
          <a:lstStyle/>
          <a:p>
            <a:r>
              <a:rPr lang="ru-RU" dirty="0" smtClean="0"/>
              <a:t>Строительство ТЛК в с</a:t>
            </a:r>
            <a:r>
              <a:rPr lang="ru-RU" dirty="0"/>
              <a:t>. </a:t>
            </a:r>
            <a:r>
              <a:rPr lang="ru-RU" dirty="0" err="1" smtClean="0"/>
              <a:t>Авадан</a:t>
            </a:r>
            <a:endParaRPr lang="en-US" dirty="0"/>
          </a:p>
        </p:txBody>
      </p:sp>
      <p:sp>
        <p:nvSpPr>
          <p:cNvPr id="14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291087" y="692696"/>
            <a:ext cx="4752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Схема участка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latin typeface="Montserrat" panose="020B0604020202020204" charset="-52"/>
              <a:cs typeface="Arial" pitchFamily="34" charset="0"/>
            </a:endParaRPr>
          </a:p>
        </p:txBody>
      </p:sp>
      <p:sp>
        <p:nvSpPr>
          <p:cNvPr id="17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5514870" y="692696"/>
            <a:ext cx="4104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Ключевая информация</a:t>
            </a:r>
            <a:endParaRPr lang="ru-RU" sz="1100" b="1" dirty="0">
              <a:solidFill>
                <a:schemeClr val="tx1"/>
              </a:solidFill>
              <a:latin typeface="Montserrat" panose="020B0604020202020204" charset="-52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514870" y="1022898"/>
            <a:ext cx="4104000" cy="323165"/>
            <a:chOff x="5514870" y="1245125"/>
            <a:chExt cx="4104000" cy="323165"/>
          </a:xfrm>
        </p:grpSpPr>
        <p:sp>
          <p:nvSpPr>
            <p:cNvPr id="1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245125"/>
              <a:ext cx="3657342" cy="323165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Адрес</a:t>
              </a:r>
              <a:r>
                <a:rPr lang="ru-RU" sz="1050" dirty="0">
                  <a:latin typeface="Montserrat" panose="00000500000000000000" pitchFamily="2" charset="0"/>
                </a:rPr>
                <a:t>: </a:t>
              </a:r>
              <a:r>
                <a:rPr lang="ru-RU" sz="1050" dirty="0" smtClean="0">
                  <a:latin typeface="Montserrat" panose="00000500000000000000" pitchFamily="2" charset="0"/>
                </a:rPr>
                <a:t>Республика Дагестан, Дербентский район, </a:t>
              </a:r>
              <a:r>
                <a:rPr lang="ru-RU" sz="1050" dirty="0" err="1" smtClean="0">
                  <a:latin typeface="Montserrat" panose="00000500000000000000" pitchFamily="2" charset="0"/>
                </a:rPr>
                <a:t>кад</a:t>
              </a:r>
              <a:r>
                <a:rPr lang="ru-RU" sz="1050" dirty="0" smtClean="0">
                  <a:latin typeface="Montserrat" panose="00000500000000000000" pitchFamily="2" charset="0"/>
                </a:rPr>
                <a:t>. номер </a:t>
              </a:r>
              <a:r>
                <a:rPr lang="ru-RU" sz="1050" dirty="0" smtClean="0">
                  <a:latin typeface="Montserrat" panose="020B0604020202020204" charset="-52"/>
                </a:rPr>
                <a:t>05:07:000000:2339, площадь 111 га</a:t>
              </a:r>
              <a:endParaRPr lang="ru-RU" sz="1050" dirty="0">
                <a:latin typeface="Montserrat" panose="020B0604020202020204" charset="-52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14870" y="1280707"/>
              <a:ext cx="252000" cy="252000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5514870" y="1407238"/>
            <a:ext cx="4104000" cy="1292662"/>
            <a:chOff x="5514870" y="1703506"/>
            <a:chExt cx="4104000" cy="1292662"/>
          </a:xfrm>
        </p:grpSpPr>
        <p:sp>
          <p:nvSpPr>
            <p:cNvPr id="2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703506"/>
              <a:ext cx="3657342" cy="1292662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050" dirty="0" smtClean="0">
                  <a:latin typeface="Montserrat" panose="00000500000000000000" pitchFamily="2" charset="0"/>
                </a:rPr>
                <a:t>Электроэнергия: </a:t>
              </a:r>
              <a:r>
                <a:rPr lang="ru-RU" sz="1050" dirty="0">
                  <a:latin typeface="Montserrat" panose="00000500000000000000" pitchFamily="2" charset="0"/>
                </a:rPr>
                <a:t>ПС 110 </a:t>
              </a:r>
              <a:r>
                <a:rPr lang="ru-RU" sz="1050" dirty="0" err="1">
                  <a:latin typeface="Montserrat" panose="00000500000000000000" pitchFamily="2" charset="0"/>
                </a:rPr>
                <a:t>кВ</a:t>
              </a:r>
              <a:r>
                <a:rPr lang="ru-RU" sz="1050" dirty="0">
                  <a:latin typeface="Montserrat" panose="00000500000000000000" pitchFamily="2" charset="0"/>
                </a:rPr>
                <a:t> «</a:t>
              </a:r>
              <a:r>
                <a:rPr lang="ru-RU" sz="1050" dirty="0" err="1">
                  <a:latin typeface="Montserrat" panose="00000500000000000000" pitchFamily="2" charset="0"/>
                </a:rPr>
                <a:t>Араблинская</a:t>
              </a:r>
              <a:r>
                <a:rPr lang="ru-RU" sz="1050" dirty="0" smtClean="0">
                  <a:latin typeface="Montserrat" panose="00000500000000000000" pitchFamily="2" charset="0"/>
                </a:rPr>
                <a:t>», </a:t>
              </a:r>
              <a:br>
                <a:rPr lang="ru-RU" sz="1050" dirty="0" smtClean="0">
                  <a:latin typeface="Montserrat" panose="00000500000000000000" pitchFamily="2" charset="0"/>
                </a:rPr>
              </a:br>
              <a:r>
                <a:rPr lang="ru-RU" sz="1050" dirty="0" smtClean="0">
                  <a:latin typeface="Montserrat" panose="00000500000000000000" pitchFamily="2" charset="0"/>
                </a:rPr>
                <a:t>2 трансформатора 2,5 </a:t>
              </a:r>
              <a:r>
                <a:rPr lang="ru-RU" sz="1050" dirty="0">
                  <a:latin typeface="Montserrat" panose="00000500000000000000" pitchFamily="2" charset="0"/>
                </a:rPr>
                <a:t>МВА, </a:t>
              </a:r>
              <a:r>
                <a:rPr lang="ru-RU" sz="1050" dirty="0" smtClean="0">
                  <a:latin typeface="Montserrat" panose="00000500000000000000" pitchFamily="2" charset="0"/>
                </a:rPr>
                <a:t>расстояние 5 км, имеется </a:t>
              </a:r>
              <a:r>
                <a:rPr lang="ru-RU" sz="1050" dirty="0">
                  <a:latin typeface="Montserrat" panose="00000500000000000000" pitchFamily="2" charset="0"/>
                </a:rPr>
                <a:t>свободная </a:t>
              </a:r>
              <a:r>
                <a:rPr lang="ru-RU" sz="1050" dirty="0" smtClean="0">
                  <a:latin typeface="Montserrat" panose="00000500000000000000" pitchFamily="2" charset="0"/>
                </a:rPr>
                <a:t>мощность (требуется получение ТУ).</a:t>
              </a:r>
            </a:p>
            <a:p>
              <a:r>
                <a:rPr lang="ru-RU" sz="1050" dirty="0">
                  <a:latin typeface="Montserrat" panose="00000500000000000000" pitchFamily="2" charset="0"/>
                </a:rPr>
                <a:t>ПС 110 </a:t>
              </a:r>
              <a:r>
                <a:rPr lang="ru-RU" sz="1050" dirty="0" err="1">
                  <a:latin typeface="Montserrat" panose="00000500000000000000" pitchFamily="2" charset="0"/>
                </a:rPr>
                <a:t>кВ</a:t>
              </a:r>
              <a:r>
                <a:rPr lang="ru-RU" sz="1050" dirty="0">
                  <a:latin typeface="Montserrat" panose="00000500000000000000" pitchFamily="2" charset="0"/>
                </a:rPr>
                <a:t> «Белиджи</a:t>
              </a:r>
              <a:r>
                <a:rPr lang="ru-RU" sz="1050" dirty="0" smtClean="0">
                  <a:latin typeface="Montserrat" panose="00000500000000000000" pitchFamily="2" charset="0"/>
                </a:rPr>
                <a:t>», 2 трансформатора </a:t>
              </a:r>
              <a:r>
                <a:rPr lang="ru-RU" sz="1050" dirty="0">
                  <a:latin typeface="Montserrat" panose="00000500000000000000" pitchFamily="2" charset="0"/>
                </a:rPr>
                <a:t>16 </a:t>
              </a:r>
              <a:r>
                <a:rPr lang="ru-RU" sz="1050" dirty="0" smtClean="0">
                  <a:latin typeface="Montserrat" panose="00000500000000000000" pitchFamily="2" charset="0"/>
                </a:rPr>
                <a:t>МВА, расстояние 10 км, имеется свободная мощность (требуется получение ТУ)</a:t>
              </a:r>
              <a:endParaRPr lang="ru-RU" sz="1050" dirty="0">
                <a:latin typeface="Montserrat" panose="00000500000000000000" pitchFamily="2" charset="0"/>
              </a:endParaRPr>
            </a:p>
            <a:p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14870" y="2229322"/>
              <a:ext cx="252000" cy="252000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5515986" y="2693079"/>
            <a:ext cx="4102884" cy="1208023"/>
            <a:chOff x="5514870" y="2037132"/>
            <a:chExt cx="4102884" cy="1208023"/>
          </a:xfrm>
        </p:grpSpPr>
        <p:sp>
          <p:nvSpPr>
            <p:cNvPr id="26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0412" y="2037132"/>
              <a:ext cx="3657342" cy="120802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Газ: </a:t>
              </a:r>
              <a:r>
                <a:rPr lang="ru-RU" sz="1050" dirty="0">
                  <a:latin typeface="Montserrat" panose="00000500000000000000" pitchFamily="2" charset="0"/>
                </a:rPr>
                <a:t>ГРС «</a:t>
              </a:r>
              <a:r>
                <a:rPr lang="ru-RU" sz="1050" dirty="0" smtClean="0">
                  <a:latin typeface="Montserrat" panose="00000500000000000000" pitchFamily="2" charset="0"/>
                </a:rPr>
                <a:t>Белиджи» загрузка 100 </a:t>
              </a:r>
              <a:r>
                <a:rPr lang="ru-RU" sz="1050" dirty="0">
                  <a:latin typeface="Montserrat" panose="00000500000000000000" pitchFamily="2" charset="0"/>
                </a:rPr>
                <a:t>%, проектная мощность –  </a:t>
              </a:r>
              <a:r>
                <a:rPr lang="ru-RU" sz="1050" dirty="0" smtClean="0">
                  <a:latin typeface="Montserrat" panose="00000500000000000000" pitchFamily="2" charset="0"/>
                </a:rPr>
                <a:t>17,5 </a:t>
              </a:r>
              <a:r>
                <a:rPr lang="ru-RU" sz="1050" dirty="0">
                  <a:latin typeface="Montserrat" panose="00000500000000000000" pitchFamily="2" charset="0"/>
                </a:rPr>
                <a:t>тыс. м3/час, свободная мощность </a:t>
              </a:r>
              <a:r>
                <a:rPr lang="ru-RU" sz="1050" dirty="0" smtClean="0">
                  <a:latin typeface="Montserrat" panose="00000500000000000000" pitchFamily="2" charset="0"/>
                </a:rPr>
                <a:t>отсутствует</a:t>
              </a:r>
              <a:r>
                <a:rPr lang="ru-RU" sz="1050" dirty="0">
                  <a:latin typeface="Montserrat" panose="00000500000000000000" pitchFamily="2" charset="0"/>
                </a:rPr>
                <a:t>, </a:t>
              </a:r>
              <a:r>
                <a:rPr lang="ru-RU" sz="1050" dirty="0" smtClean="0">
                  <a:latin typeface="Montserrat" panose="00000500000000000000" pitchFamily="2" charset="0"/>
                </a:rPr>
                <a:t>планируется увеличение мощности до 2028 г. (требуется получение ТУ)</a:t>
              </a:r>
            </a:p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ГРС </a:t>
              </a:r>
              <a:r>
                <a:rPr lang="ru-RU" sz="1050" dirty="0">
                  <a:latin typeface="Montserrat" panose="00000500000000000000" pitchFamily="2" charset="0"/>
                </a:rPr>
                <a:t>«Карл Маркс» </a:t>
              </a:r>
              <a:r>
                <a:rPr lang="ru-RU" sz="1050" dirty="0" smtClean="0">
                  <a:latin typeface="Montserrat" panose="00000500000000000000" pitchFamily="2" charset="0"/>
                </a:rPr>
                <a:t>проектная </a:t>
              </a:r>
              <a:r>
                <a:rPr lang="ru-RU" sz="1050" dirty="0">
                  <a:latin typeface="Montserrat" panose="00000500000000000000" pitchFamily="2" charset="0"/>
                </a:rPr>
                <a:t>мощность 18,9 м3/час, свободная мощность – 3,8 м3/час, загружена на </a:t>
              </a:r>
              <a:r>
                <a:rPr lang="ru-RU" sz="1050" dirty="0" smtClean="0">
                  <a:latin typeface="Montserrat" panose="00000500000000000000" pitchFamily="2" charset="0"/>
                </a:rPr>
                <a:t/>
              </a:r>
              <a:br>
                <a:rPr lang="ru-RU" sz="1050" dirty="0" smtClean="0">
                  <a:latin typeface="Montserrat" panose="00000500000000000000" pitchFamily="2" charset="0"/>
                </a:rPr>
              </a:br>
              <a:r>
                <a:rPr lang="ru-RU" sz="1050" dirty="0" smtClean="0">
                  <a:latin typeface="Montserrat" panose="00000500000000000000" pitchFamily="2" charset="0"/>
                </a:rPr>
                <a:t>82,7 % (требуется получение ТУ)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14870" y="2515144"/>
              <a:ext cx="252000" cy="252000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5514870" y="3985741"/>
            <a:ext cx="4104000" cy="884858"/>
            <a:chOff x="5514870" y="2758503"/>
            <a:chExt cx="4104000" cy="884858"/>
          </a:xfrm>
        </p:grpSpPr>
        <p:sp>
          <p:nvSpPr>
            <p:cNvPr id="2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2758503"/>
              <a:ext cx="3657342" cy="884858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>
                  <a:latin typeface="Montserrat" panose="00000500000000000000" pitchFamily="2" charset="0"/>
                </a:rPr>
                <a:t>Вода: водозабор с. </a:t>
              </a:r>
              <a:r>
                <a:rPr lang="ru-RU" sz="1050" dirty="0" err="1">
                  <a:latin typeface="Montserrat" panose="00000500000000000000" pitchFamily="2" charset="0"/>
                </a:rPr>
                <a:t>Азадоглы</a:t>
              </a:r>
              <a:r>
                <a:rPr lang="ru-RU" sz="1050" dirty="0">
                  <a:latin typeface="Montserrat" panose="00000500000000000000" pitchFamily="2" charset="0"/>
                </a:rPr>
                <a:t>, 2 трубы 1400 мм, мощность 10 тыс. куб. м / сутки, дебет воды – 18 тыс. куб. м / сутки</a:t>
              </a:r>
            </a:p>
            <a:p>
              <a:pPr>
                <a:spcBef>
                  <a:spcPts val="600"/>
                </a:spcBef>
              </a:pPr>
              <a:r>
                <a:rPr lang="ru-RU" sz="1050" dirty="0">
                  <a:latin typeface="Montserrat" panose="00000500000000000000" pitchFamily="2" charset="0"/>
                </a:rPr>
                <a:t>Водовод 1000 мм мощность 5 тыс. куб. м / сутки, расстояние 31 км</a:t>
              </a: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14870" y="3080371"/>
              <a:ext cx="252000" cy="252000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5514870" y="4976306"/>
            <a:ext cx="4104000" cy="646331"/>
            <a:chOff x="5514870" y="3552416"/>
            <a:chExt cx="4104000" cy="646331"/>
          </a:xfrm>
        </p:grpSpPr>
        <p:sp>
          <p:nvSpPr>
            <p:cNvPr id="3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3552416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Объекты инфраструктуры: автомобильная дорога Р-217 «Кавказ», 41 км до границы, 3 км до ж/д станции «2429 км», 120 км до аэропорта «Махачкала», 144 км до порта «Махачкала»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14870" y="3749581"/>
              <a:ext cx="252000" cy="2520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5514870" y="5683812"/>
            <a:ext cx="4104000" cy="252000"/>
            <a:chOff x="5514870" y="4407196"/>
            <a:chExt cx="4104000" cy="252000"/>
          </a:xfrm>
        </p:grpSpPr>
        <p:sp>
          <p:nvSpPr>
            <p:cNvPr id="3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448839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>
                  <a:latin typeface="Montserrat" panose="00000500000000000000" pitchFamily="2" charset="0"/>
                </a:rPr>
                <a:t>ВРИ</a:t>
              </a:r>
              <a:r>
                <a:rPr lang="ru-RU" sz="1050" dirty="0" smtClean="0">
                  <a:latin typeface="Montserrat" panose="00000500000000000000" pitchFamily="2" charset="0"/>
                </a:rPr>
                <a:t>: </a:t>
              </a:r>
              <a:r>
                <a:rPr lang="ru-RU" sz="1050" dirty="0">
                  <a:latin typeface="Montserrat" panose="00000500000000000000" pitchFamily="2" charset="0"/>
                </a:rPr>
                <a:t>строительство оптово-логистического центра</a:t>
              </a: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14870" y="4407196"/>
              <a:ext cx="252000" cy="252000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5514870" y="6042854"/>
            <a:ext cx="4104000" cy="484748"/>
            <a:chOff x="5514870" y="4950271"/>
            <a:chExt cx="4104000" cy="484748"/>
          </a:xfrm>
        </p:grpSpPr>
        <p:sp>
          <p:nvSpPr>
            <p:cNvPr id="3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950271"/>
              <a:ext cx="3657342" cy="484748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Владелец </a:t>
              </a:r>
              <a:r>
                <a:rPr lang="ru-RU" sz="1050" dirty="0">
                  <a:latin typeface="Montserrat" panose="00000500000000000000" pitchFamily="2" charset="0"/>
                </a:rPr>
                <a:t>участка: </a:t>
              </a:r>
              <a:r>
                <a:rPr lang="ru-RU" sz="1050" dirty="0" smtClean="0">
                  <a:latin typeface="Montserrat" panose="00000500000000000000" pitchFamily="2" charset="0"/>
                </a:rPr>
                <a:t>собственник </a:t>
              </a:r>
              <a:r>
                <a:rPr lang="ru-RU" sz="1050" dirty="0">
                  <a:latin typeface="Montserrat" panose="00000500000000000000" pitchFamily="2" charset="0"/>
                </a:rPr>
                <a:t>– с. </a:t>
              </a:r>
              <a:r>
                <a:rPr lang="ru-RU" sz="1050" dirty="0" err="1" smtClean="0">
                  <a:latin typeface="Montserrat" panose="00000500000000000000" pitchFamily="2" charset="0"/>
                </a:rPr>
                <a:t>Авадан</a:t>
              </a:r>
              <a:r>
                <a:rPr lang="ru-RU" sz="1050" dirty="0" smtClean="0">
                  <a:latin typeface="Montserrat" panose="00000500000000000000" pitchFamily="2" charset="0"/>
                </a:rPr>
                <a:t>, ООО </a:t>
              </a:r>
              <a:r>
                <a:rPr lang="ru-RU" sz="1050" dirty="0">
                  <a:latin typeface="Montserrat" panose="00000500000000000000" pitchFamily="2" charset="0"/>
                </a:rPr>
                <a:t>"Агро-промышленный парк "</a:t>
              </a:r>
              <a:r>
                <a:rPr lang="ru-RU" sz="1050" dirty="0" smtClean="0">
                  <a:latin typeface="Montserrat" panose="00000500000000000000" pitchFamily="2" charset="0"/>
                </a:rPr>
                <a:t>Южный» (аренда </a:t>
              </a:r>
              <a:br>
                <a:rPr lang="ru-RU" sz="1050" dirty="0" smtClean="0">
                  <a:latin typeface="Montserrat" panose="00000500000000000000" pitchFamily="2" charset="0"/>
                </a:rPr>
              </a:br>
              <a:r>
                <a:rPr lang="ru-RU" sz="1050" dirty="0" smtClean="0">
                  <a:latin typeface="Montserrat" panose="00000500000000000000" pitchFamily="2" charset="0"/>
                </a:rPr>
                <a:t>с </a:t>
              </a:r>
              <a:r>
                <a:rPr lang="ru-RU" sz="1050" dirty="0">
                  <a:latin typeface="Montserrat" panose="00000500000000000000" pitchFamily="2" charset="0"/>
                </a:rPr>
                <a:t>03.03.2022 по 02.03.2032)</a:t>
              </a: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14870" y="4984019"/>
              <a:ext cx="252000" cy="25200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514870" y="6527602"/>
            <a:ext cx="4104000" cy="252000"/>
            <a:chOff x="5514870" y="5549246"/>
            <a:chExt cx="4104000" cy="252000"/>
          </a:xfrm>
        </p:grpSpPr>
        <p:sp>
          <p:nvSpPr>
            <p:cNvPr id="4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5594455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Статус проекта: разработка концепции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14870" y="5549246"/>
              <a:ext cx="252000" cy="25200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088" y="1999425"/>
            <a:ext cx="4733350" cy="2859150"/>
          </a:xfrm>
          <a:prstGeom prst="rect">
            <a:avLst/>
          </a:prstGeom>
        </p:spPr>
      </p:pic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BB44EBD6-1402-7B14-9D8E-68D7D1A66B55}"/>
              </a:ext>
            </a:extLst>
          </p:cNvPr>
          <p:cNvSpPr>
            <a:spLocks noChangeAspect="1"/>
          </p:cNvSpPr>
          <p:nvPr/>
        </p:nvSpPr>
        <p:spPr>
          <a:xfrm>
            <a:off x="294196" y="416074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Montserrat" panose="020B0604020202020204" charset="-52"/>
              </a:rPr>
              <a:t>7</a:t>
            </a:r>
            <a:endParaRPr lang="ru-RU" sz="800" dirty="0">
              <a:solidFill>
                <a:schemeClr val="tx1"/>
              </a:solidFill>
              <a:latin typeface="Montserrat" panose="020B0604020202020204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65368" y="416074"/>
            <a:ext cx="135350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ru-RU" sz="1400" dirty="0" err="1" smtClean="0"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28455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182" y="382964"/>
            <a:ext cx="7802194" cy="246221"/>
          </a:xfrm>
        </p:spPr>
        <p:txBody>
          <a:bodyPr/>
          <a:lstStyle/>
          <a:p>
            <a:r>
              <a:rPr lang="ru-RU" dirty="0" smtClean="0"/>
              <a:t>Строительство ТЛК в с</a:t>
            </a:r>
            <a:r>
              <a:rPr lang="ru-RU" dirty="0"/>
              <a:t>. </a:t>
            </a:r>
            <a:r>
              <a:rPr lang="ru-RU" dirty="0" err="1" smtClean="0"/>
              <a:t>Яраг-Казмаляр</a:t>
            </a:r>
            <a:endParaRPr lang="en-US" dirty="0"/>
          </a:p>
        </p:txBody>
      </p:sp>
      <p:sp>
        <p:nvSpPr>
          <p:cNvPr id="4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291087" y="908720"/>
            <a:ext cx="4752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Схема участка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latin typeface="Montserrat" panose="020B0604020202020204" charset="-52"/>
              <a:cs typeface="Arial" pitchFamily="34" charset="0"/>
            </a:endParaRPr>
          </a:p>
        </p:txBody>
      </p:sp>
      <p:sp>
        <p:nvSpPr>
          <p:cNvPr id="5" name="Прямоугольник 23">
            <a:extLst>
              <a:ext uri="{FF2B5EF4-FFF2-40B4-BE49-F238E27FC236}">
                <a16:creationId xmlns:a16="http://schemas.microsoft.com/office/drawing/2014/main" xmlns="" id="{2899E30E-86E4-115D-BB0B-11048F62774E}"/>
              </a:ext>
            </a:extLst>
          </p:cNvPr>
          <p:cNvSpPr/>
          <p:nvPr/>
        </p:nvSpPr>
        <p:spPr>
          <a:xfrm>
            <a:off x="5514870" y="908720"/>
            <a:ext cx="4104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Montserrat" panose="020B0604020202020204" charset="-52"/>
                <a:cs typeface="Arial" pitchFamily="34" charset="0"/>
              </a:rPr>
              <a:t>Ключевая информация</a:t>
            </a:r>
            <a:endParaRPr lang="ru-RU" sz="1100" b="1" dirty="0">
              <a:solidFill>
                <a:schemeClr val="tx1"/>
              </a:solidFill>
              <a:latin typeface="Montserrat" panose="020B0604020202020204" charset="-52"/>
              <a:cs typeface="Arial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529104" y="1235916"/>
            <a:ext cx="4089766" cy="323165"/>
            <a:chOff x="5529104" y="1235916"/>
            <a:chExt cx="4089766" cy="323165"/>
          </a:xfrm>
        </p:grpSpPr>
        <p:sp>
          <p:nvSpPr>
            <p:cNvPr id="6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235916"/>
              <a:ext cx="3657342" cy="323165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Адрес</a:t>
              </a:r>
              <a:r>
                <a:rPr lang="ru-RU" sz="1050" dirty="0">
                  <a:latin typeface="Montserrat" panose="00000500000000000000" pitchFamily="2" charset="0"/>
                </a:rPr>
                <a:t>: </a:t>
              </a:r>
              <a:r>
                <a:rPr lang="ru-RU" sz="1050" dirty="0" smtClean="0">
                  <a:latin typeface="Montserrat" panose="00000500000000000000" pitchFamily="2" charset="0"/>
                </a:rPr>
                <a:t>Республика </a:t>
              </a:r>
              <a:r>
                <a:rPr lang="ru-RU" sz="1050" dirty="0">
                  <a:latin typeface="Montserrat" panose="00000500000000000000" pitchFamily="2" charset="0"/>
                </a:rPr>
                <a:t>Дагестан, </a:t>
              </a:r>
              <a:r>
                <a:rPr lang="ru-RU" sz="1050" dirty="0" err="1">
                  <a:latin typeface="Montserrat" panose="00000500000000000000" pitchFamily="2" charset="0"/>
                </a:rPr>
                <a:t>Магарамкентский</a:t>
              </a:r>
              <a:r>
                <a:rPr lang="ru-RU" sz="1050" dirty="0">
                  <a:latin typeface="Montserrat" panose="00000500000000000000" pitchFamily="2" charset="0"/>
                </a:rPr>
                <a:t> </a:t>
              </a:r>
              <a:r>
                <a:rPr lang="ru-RU" sz="1050" dirty="0" smtClean="0">
                  <a:latin typeface="Montserrat" panose="00000500000000000000" pitchFamily="2" charset="0"/>
                </a:rPr>
                <a:t>район, </a:t>
              </a:r>
              <a:r>
                <a:rPr lang="ru-RU" sz="1050" dirty="0" err="1" smtClean="0">
                  <a:latin typeface="Montserrat" panose="00000500000000000000" pitchFamily="2" charset="0"/>
                </a:rPr>
                <a:t>кад</a:t>
              </a:r>
              <a:r>
                <a:rPr lang="ru-RU" sz="1050" dirty="0" smtClean="0">
                  <a:latin typeface="Montserrat" panose="00000500000000000000" pitchFamily="2" charset="0"/>
                </a:rPr>
                <a:t>. номер </a:t>
              </a:r>
              <a:r>
                <a:rPr lang="ru-RU" sz="1050" dirty="0" smtClean="0">
                  <a:latin typeface="Montserrat" panose="020B0604020202020204" charset="-52"/>
                </a:rPr>
                <a:t>05:10:000052:485, площадь 23 га</a:t>
              </a:r>
              <a:endParaRPr lang="ru-RU" sz="1050" dirty="0">
                <a:latin typeface="Montserrat" panose="020B0604020202020204" charset="-52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271498"/>
              <a:ext cx="252000" cy="252000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5529104" y="1731843"/>
            <a:ext cx="4089766" cy="646331"/>
            <a:chOff x="5529104" y="1738853"/>
            <a:chExt cx="4089766" cy="646331"/>
          </a:xfrm>
        </p:grpSpPr>
        <p:sp>
          <p:nvSpPr>
            <p:cNvPr id="9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1738853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050" dirty="0" smtClean="0">
                  <a:latin typeface="Montserrat" panose="00000500000000000000" pitchFamily="2" charset="0"/>
                </a:rPr>
                <a:t>Электроэнергия: </a:t>
              </a:r>
              <a:r>
                <a:rPr lang="ru-RU" sz="1050" dirty="0">
                  <a:latin typeface="Montserrat" panose="00000500000000000000" pitchFamily="2" charset="0"/>
                </a:rPr>
                <a:t>ПС 110 кВ «</a:t>
              </a:r>
              <a:r>
                <a:rPr lang="ru-RU" sz="1050" dirty="0" err="1">
                  <a:latin typeface="Montserrat" panose="00000500000000000000" pitchFamily="2" charset="0"/>
                </a:rPr>
                <a:t>Магарамкент</a:t>
              </a:r>
              <a:r>
                <a:rPr lang="ru-RU" sz="1050" dirty="0" smtClean="0">
                  <a:latin typeface="Montserrat" panose="00000500000000000000" pitchFamily="2" charset="0"/>
                </a:rPr>
                <a:t>», </a:t>
              </a:r>
              <a:br>
                <a:rPr lang="ru-RU" sz="1050" dirty="0" smtClean="0">
                  <a:latin typeface="Montserrat" panose="00000500000000000000" pitchFamily="2" charset="0"/>
                </a:rPr>
              </a:br>
              <a:r>
                <a:rPr lang="ru-RU" sz="1050" dirty="0" smtClean="0">
                  <a:latin typeface="Montserrat" panose="00000500000000000000" pitchFamily="2" charset="0"/>
                </a:rPr>
                <a:t>2 трансформатора 5,6 МВА и 6,3 </a:t>
              </a:r>
              <a:r>
                <a:rPr lang="ru-RU" sz="1050" dirty="0">
                  <a:latin typeface="Montserrat" panose="00000500000000000000" pitchFamily="2" charset="0"/>
                </a:rPr>
                <a:t>МВА, расстояние </a:t>
              </a:r>
              <a:r>
                <a:rPr lang="ru-RU" sz="1050" dirty="0" smtClean="0">
                  <a:latin typeface="Montserrat" panose="00000500000000000000" pitchFamily="2" charset="0"/>
                </a:rPr>
                <a:t/>
              </a:r>
              <a:br>
                <a:rPr lang="ru-RU" sz="1050" dirty="0" smtClean="0">
                  <a:latin typeface="Montserrat" panose="00000500000000000000" pitchFamily="2" charset="0"/>
                </a:rPr>
              </a:br>
              <a:r>
                <a:rPr lang="ru-RU" sz="1050" dirty="0" smtClean="0">
                  <a:latin typeface="Montserrat" panose="00000500000000000000" pitchFamily="2" charset="0"/>
                </a:rPr>
                <a:t>10 км, </a:t>
              </a:r>
              <a:r>
                <a:rPr lang="ru-RU" sz="1050" dirty="0">
                  <a:latin typeface="Montserrat" panose="00000500000000000000" pitchFamily="2" charset="0"/>
                </a:rPr>
                <a:t>имеется </a:t>
              </a:r>
              <a:r>
                <a:rPr lang="ru-RU" sz="1050" dirty="0" smtClean="0">
                  <a:latin typeface="Montserrat" panose="00000500000000000000" pitchFamily="2" charset="0"/>
                </a:rPr>
                <a:t>свободная мощность (требуется получение ТУ/)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1936018"/>
              <a:ext cx="252000" cy="252000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5529104" y="2550936"/>
            <a:ext cx="4089766" cy="484748"/>
            <a:chOff x="5529104" y="2537330"/>
            <a:chExt cx="4089766" cy="484748"/>
          </a:xfrm>
        </p:grpSpPr>
        <p:sp>
          <p:nvSpPr>
            <p:cNvPr id="10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2537330"/>
              <a:ext cx="3657342" cy="484748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>
                  <a:latin typeface="Montserrat" panose="00000500000000000000" pitchFamily="2" charset="0"/>
                </a:rPr>
                <a:t>Газ: ГРС «</a:t>
              </a:r>
              <a:r>
                <a:rPr lang="ru-RU" sz="1050" dirty="0" err="1">
                  <a:latin typeface="Montserrat" panose="00000500000000000000" pitchFamily="2" charset="0"/>
                </a:rPr>
                <a:t>Магарамкент</a:t>
              </a:r>
              <a:r>
                <a:rPr lang="ru-RU" sz="1050" dirty="0">
                  <a:latin typeface="Montserrat" panose="00000500000000000000" pitchFamily="2" charset="0"/>
                </a:rPr>
                <a:t>» </a:t>
              </a:r>
              <a:r>
                <a:rPr lang="ru-RU" sz="1050" dirty="0" smtClean="0">
                  <a:latin typeface="Montserrat" panose="00000500000000000000" pitchFamily="2" charset="0"/>
                </a:rPr>
                <a:t>- мощность </a:t>
              </a:r>
              <a:r>
                <a:rPr lang="ru-RU" sz="1050" dirty="0">
                  <a:latin typeface="Montserrat" panose="00000500000000000000" pitchFamily="2" charset="0"/>
                </a:rPr>
                <a:t>12 тыс. м3/ч, свободные мощности </a:t>
              </a:r>
              <a:r>
                <a:rPr lang="ru-RU" sz="1050" dirty="0" smtClean="0">
                  <a:latin typeface="Montserrat" panose="00000500000000000000" pitchFamily="2" charset="0"/>
                </a:rPr>
                <a:t>3,7 тыс.м3, загружена </a:t>
              </a:r>
              <a:r>
                <a:rPr lang="ru-RU" sz="1050" dirty="0">
                  <a:latin typeface="Montserrat" panose="00000500000000000000" pitchFamily="2" charset="0"/>
                </a:rPr>
                <a:t>на </a:t>
              </a:r>
              <a:r>
                <a:rPr lang="ru-RU" sz="1050" dirty="0" smtClean="0">
                  <a:latin typeface="Montserrat" panose="00000500000000000000" pitchFamily="2" charset="0"/>
                </a:rPr>
                <a:t/>
              </a:r>
              <a:br>
                <a:rPr lang="ru-RU" sz="1050" dirty="0" smtClean="0">
                  <a:latin typeface="Montserrat" panose="00000500000000000000" pitchFamily="2" charset="0"/>
                </a:rPr>
              </a:br>
              <a:r>
                <a:rPr lang="ru-RU" sz="1050" dirty="0" smtClean="0">
                  <a:latin typeface="Montserrat" panose="00000500000000000000" pitchFamily="2" charset="0"/>
                </a:rPr>
                <a:t>68,5 % (требуется получение ТУ)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2653704"/>
              <a:ext cx="252000" cy="252000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5529104" y="3208446"/>
            <a:ext cx="4089766" cy="484748"/>
            <a:chOff x="5529104" y="3062246"/>
            <a:chExt cx="4089766" cy="484748"/>
          </a:xfrm>
        </p:grpSpPr>
        <p:sp>
          <p:nvSpPr>
            <p:cNvPr id="11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3062246"/>
              <a:ext cx="3657342" cy="484748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>
                  <a:latin typeface="Montserrat" panose="00000500000000000000" pitchFamily="2" charset="0"/>
                </a:rPr>
                <a:t>Вода / водосброс: потенциальные источники водоснабжения – скважины в рамках </a:t>
              </a:r>
              <a:r>
                <a:rPr lang="ru-RU" sz="1050" dirty="0" err="1">
                  <a:latin typeface="Montserrat" panose="00000500000000000000" pitchFamily="2" charset="0"/>
                </a:rPr>
                <a:t>н.п</a:t>
              </a:r>
              <a:r>
                <a:rPr lang="ru-RU" sz="1050" dirty="0">
                  <a:latin typeface="Montserrat" panose="00000500000000000000" pitchFamily="2" charset="0"/>
                </a:rPr>
                <a:t>. </a:t>
              </a:r>
              <a:r>
                <a:rPr lang="ru-RU" sz="1050" dirty="0" err="1">
                  <a:latin typeface="Montserrat" panose="00000500000000000000" pitchFamily="2" charset="0"/>
                </a:rPr>
                <a:t>Яраг-Казмаляр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3178620"/>
              <a:ext cx="252000" cy="252000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5529104" y="3865956"/>
            <a:ext cx="4089766" cy="646331"/>
            <a:chOff x="5529104" y="3686370"/>
            <a:chExt cx="4089766" cy="646331"/>
          </a:xfrm>
        </p:grpSpPr>
        <p:sp>
          <p:nvSpPr>
            <p:cNvPr id="15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3686370"/>
              <a:ext cx="3657342" cy="646331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Объекты инфраструктуры: автомобильная дорога Р-217 «Кавказ», 1 км до границы, 30 км до ж/д станции, 160 км до аэропорта «Махачкала», 182 км </a:t>
              </a:r>
              <a:br>
                <a:rPr lang="ru-RU" sz="1050" dirty="0" smtClean="0">
                  <a:latin typeface="Montserrat" panose="00000500000000000000" pitchFamily="2" charset="0"/>
                </a:rPr>
              </a:br>
              <a:r>
                <a:rPr lang="ru-RU" sz="1050" dirty="0" smtClean="0">
                  <a:latin typeface="Montserrat" panose="00000500000000000000" pitchFamily="2" charset="0"/>
                </a:rPr>
                <a:t>до порта «Махачкала»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3883535"/>
              <a:ext cx="252000" cy="252000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5529104" y="4685049"/>
            <a:ext cx="4089766" cy="252000"/>
            <a:chOff x="5529104" y="4489243"/>
            <a:chExt cx="4089766" cy="252000"/>
          </a:xfrm>
        </p:grpSpPr>
        <p:sp>
          <p:nvSpPr>
            <p:cNvPr id="12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4534452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>
                  <a:latin typeface="Montserrat" panose="00000500000000000000" pitchFamily="2" charset="0"/>
                </a:rPr>
                <a:t>ВРИ: осуществление рекреационной деятельности</a:t>
              </a: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4489243"/>
              <a:ext cx="252000" cy="252000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5529104" y="5109811"/>
            <a:ext cx="4089766" cy="323165"/>
            <a:chOff x="5529104" y="5023994"/>
            <a:chExt cx="4089766" cy="323165"/>
          </a:xfrm>
        </p:grpSpPr>
        <p:sp>
          <p:nvSpPr>
            <p:cNvPr id="13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5023994"/>
              <a:ext cx="3657342" cy="323165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Владелец </a:t>
              </a:r>
              <a:r>
                <a:rPr lang="ru-RU" sz="1050" dirty="0">
                  <a:latin typeface="Montserrat" panose="00000500000000000000" pitchFamily="2" charset="0"/>
                </a:rPr>
                <a:t>участка: </a:t>
              </a:r>
              <a:r>
                <a:rPr lang="ru-RU" sz="1050" dirty="0" smtClean="0">
                  <a:latin typeface="Montserrat" panose="00000500000000000000" pitchFamily="2" charset="0"/>
                </a:rPr>
                <a:t>собственник – Российская Федерация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5059576"/>
              <a:ext cx="252000" cy="252000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5529104" y="6030497"/>
            <a:ext cx="4089766" cy="323165"/>
            <a:chOff x="5529104" y="6030497"/>
            <a:chExt cx="4089766" cy="323165"/>
          </a:xfrm>
        </p:grpSpPr>
        <p:sp>
          <p:nvSpPr>
            <p:cNvPr id="14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6030497"/>
              <a:ext cx="3657342" cy="323165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Прочее: плотные лесные насаждения, холмистая поверхность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6066079"/>
              <a:ext cx="252000" cy="252000"/>
            </a:xfrm>
            <a:prstGeom prst="rect">
              <a:avLst/>
            </a:prstGeom>
          </p:spPr>
        </p:pic>
      </p:grpSp>
      <p:grpSp>
        <p:nvGrpSpPr>
          <p:cNvPr id="40" name="Группа 39"/>
          <p:cNvGrpSpPr/>
          <p:nvPr/>
        </p:nvGrpSpPr>
        <p:grpSpPr>
          <a:xfrm>
            <a:off x="5529104" y="5605738"/>
            <a:ext cx="4089766" cy="252000"/>
            <a:chOff x="5529104" y="5513535"/>
            <a:chExt cx="4089766" cy="252000"/>
          </a:xfrm>
        </p:grpSpPr>
        <p:sp>
          <p:nvSpPr>
            <p:cNvPr id="16" name="Прямоугольник 35">
              <a:extLst>
                <a:ext uri="{FF2B5EF4-FFF2-40B4-BE49-F238E27FC236}">
                  <a16:creationId xmlns:a16="http://schemas.microsoft.com/office/drawing/2014/main" xmlns="" id="{54A6EEC9-3F6F-4B97-9CD4-018BA74BC811}"/>
                </a:ext>
              </a:extLst>
            </p:cNvPr>
            <p:cNvSpPr/>
            <p:nvPr/>
          </p:nvSpPr>
          <p:spPr>
            <a:xfrm>
              <a:off x="5961528" y="5558744"/>
              <a:ext cx="3657342" cy="161583"/>
            </a:xfrm>
            <a:prstGeom prst="rect">
              <a:avLst/>
            </a:prstGeom>
            <a:ln>
              <a:noFill/>
              <a:prstDash val="lgDashDotDot"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050" dirty="0" smtClean="0">
                  <a:latin typeface="Montserrat" panose="00000500000000000000" pitchFamily="2" charset="0"/>
                </a:rPr>
                <a:t>Статус проекта: разработка концепции</a:t>
              </a:r>
              <a:endParaRPr lang="ru-RU" sz="1050" dirty="0">
                <a:latin typeface="Montserrat" panose="00000500000000000000" pitchFamily="2" charset="0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9104" y="5513535"/>
              <a:ext cx="252000" cy="252000"/>
            </a:xfrm>
            <a:prstGeom prst="rect">
              <a:avLst/>
            </a:prstGeom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88" y="1492548"/>
            <a:ext cx="4752000" cy="38729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BB44EBD6-1402-7B14-9D8E-68D7D1A66B55}"/>
              </a:ext>
            </a:extLst>
          </p:cNvPr>
          <p:cNvSpPr>
            <a:spLocks noChangeAspect="1"/>
          </p:cNvSpPr>
          <p:nvPr/>
        </p:nvSpPr>
        <p:spPr>
          <a:xfrm>
            <a:off x="294196" y="416074"/>
            <a:ext cx="18002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2413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Montserrat" panose="020B0604020202020204" charset="-52"/>
              </a:rPr>
              <a:t>8</a:t>
            </a:r>
            <a:endParaRPr lang="ru-RU" sz="800" dirty="0">
              <a:solidFill>
                <a:schemeClr val="tx1"/>
              </a:solidFill>
              <a:latin typeface="Montserrat" panose="020B060402020202020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3360" y="434075"/>
            <a:ext cx="151216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ru-RU" sz="1400" dirty="0" err="1" smtClean="0"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54252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>
            <a:latin typeface="Montserrat" panose="020B0604020202020204" charset="-5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</TotalTime>
  <Words>1342</Words>
  <Application>Microsoft Office PowerPoint</Application>
  <PresentationFormat>Лист A4 (210x297 мм)</PresentationFormat>
  <Paragraphs>163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Unicode MS</vt:lpstr>
      <vt:lpstr>Montserrat</vt:lpstr>
      <vt:lpstr>Wingdings</vt:lpstr>
      <vt:lpstr>Calibri</vt:lpstr>
      <vt:lpstr>Office Theme</vt:lpstr>
      <vt:lpstr>Земельные участки на территории Республики Дагестан</vt:lpstr>
      <vt:lpstr>Строительство ТЛК в пос. Кочубей</vt:lpstr>
      <vt:lpstr>Строительство ТЛК в пос. Тарумовка</vt:lpstr>
      <vt:lpstr>Строительство ТЛК в пос. Богатыревка</vt:lpstr>
      <vt:lpstr>Строительство ТЛК в Кумторкалинском районе, пос. Тюбе</vt:lpstr>
      <vt:lpstr>Строительство ТЛК в пос. Загородный</vt:lpstr>
      <vt:lpstr>Строительство ТЛК в Карабудахкентском районе</vt:lpstr>
      <vt:lpstr>Строительство ТЛК в с. Авадан</vt:lpstr>
      <vt:lpstr>Строительство ТЛК в с. Яраг-Казмаляр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Ерохин Александр Валерьевич</dc:creator>
  <cp:lastModifiedBy>CompK</cp:lastModifiedBy>
  <cp:revision>98</cp:revision>
  <cp:lastPrinted>2024-06-18T13:40:29Z</cp:lastPrinted>
  <dcterms:created xsi:type="dcterms:W3CDTF">2022-05-13T06:46:50Z</dcterms:created>
  <dcterms:modified xsi:type="dcterms:W3CDTF">2024-06-18T13:57:42Z</dcterms:modified>
</cp:coreProperties>
</file>